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4" r:id="rId2"/>
  </p:sldMasterIdLst>
  <p:notesMasterIdLst>
    <p:notesMasterId r:id="rId19"/>
  </p:notesMasterIdLst>
  <p:handoutMasterIdLst>
    <p:handoutMasterId r:id="rId20"/>
  </p:handoutMasterIdLst>
  <p:sldIdLst>
    <p:sldId id="529" r:id="rId3"/>
    <p:sldId id="525" r:id="rId4"/>
    <p:sldId id="257" r:id="rId5"/>
    <p:sldId id="533" r:id="rId6"/>
    <p:sldId id="523" r:id="rId7"/>
    <p:sldId id="522" r:id="rId8"/>
    <p:sldId id="524" r:id="rId9"/>
    <p:sldId id="526" r:id="rId10"/>
    <p:sldId id="528" r:id="rId11"/>
    <p:sldId id="504" r:id="rId12"/>
    <p:sldId id="276" r:id="rId13"/>
    <p:sldId id="478" r:id="rId14"/>
    <p:sldId id="479" r:id="rId15"/>
    <p:sldId id="532" r:id="rId16"/>
    <p:sldId id="488" r:id="rId17"/>
    <p:sldId id="48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990000"/>
    <a:srgbClr val="BDDEFF"/>
    <a:srgbClr val="FF0000"/>
    <a:srgbClr val="EAEAF2"/>
    <a:srgbClr val="D1D1E1"/>
    <a:srgbClr val="A5A5C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56" autoAdjust="0"/>
  </p:normalViewPr>
  <p:slideViewPr>
    <p:cSldViewPr>
      <p:cViewPr varScale="1">
        <p:scale>
          <a:sx n="57" d="100"/>
          <a:sy n="57" d="100"/>
        </p:scale>
        <p:origin x="1776" y="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13278"/>
    </p:cViewPr>
  </p:sorterViewPr>
  <p:notesViewPr>
    <p:cSldViewPr>
      <p:cViewPr>
        <p:scale>
          <a:sx n="75" d="100"/>
          <a:sy n="75" d="100"/>
        </p:scale>
        <p:origin x="-1320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D3E5D0-3C1C-466A-B864-97300488CFA5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52214B-F8B3-46EC-90EC-D83A29085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1C95B48-CEA9-4E66-BB33-C16041A2E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95B48-CEA9-4E66-BB33-C16041A2E8C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95B48-CEA9-4E66-BB33-C16041A2E8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90983-A037-44D8-9E56-4DAD932C43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65313" y="450850"/>
            <a:ext cx="3148012" cy="23606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2927350"/>
            <a:ext cx="5984875" cy="578008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Welcome to PBS</a:t>
            </a:r>
          </a:p>
          <a:p>
            <a:pPr eaLnBrk="1" hangingPunct="1"/>
            <a:r>
              <a:rPr lang="en-US"/>
              <a:t>Introduce coaches (hail to the old, introduce the new)</a:t>
            </a:r>
          </a:p>
          <a:p>
            <a:pPr eaLnBrk="1" hangingPunct="1"/>
            <a:r>
              <a:rPr lang="en-US"/>
              <a:t>Restrooms</a:t>
            </a:r>
          </a:p>
          <a:p>
            <a:pPr eaLnBrk="1" hangingPunct="1"/>
            <a:r>
              <a:rPr lang="en-US"/>
              <a:t>Sign In</a:t>
            </a:r>
          </a:p>
          <a:p>
            <a:pPr eaLnBrk="1" hangingPunct="1"/>
            <a:r>
              <a:rPr lang="en-US"/>
              <a:t>Snacks/Drinks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28EA9-2611-40B7-A40A-8AD24512FF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456D3-0D09-42DF-AB0F-BD41E54B981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Now that we’ve talked about what’s not working, let’s explore concepts of PBS and efforts to find  a behavior system that works in your school.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ym typeface="Wingdings" pitchFamily="2" charset="2"/>
              </a:rPr>
              <a:t></a:t>
            </a:r>
          </a:p>
          <a:p>
            <a:pPr eaLnBrk="1" hangingPunct="1"/>
            <a:endParaRPr lang="en-US">
              <a:sym typeface="Wingdings" pitchFamily="2" charset="2"/>
            </a:endParaRPr>
          </a:p>
          <a:p>
            <a:pPr eaLnBrk="1" hangingPunct="1"/>
            <a:r>
              <a:rPr lang="en-US">
                <a:sym typeface="Wingdings" pitchFamily="2" charset="2"/>
              </a:rPr>
              <a:t>There is one activity in this section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95B48-CEA9-4E66-BB33-C16041A2E8C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4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95B48-CEA9-4E66-BB33-C16041A2E8C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5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95B48-CEA9-4E66-BB33-C16041A2E8C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8915400" cy="762000"/>
          </a:xfrm>
          <a:noFill/>
          <a:ln>
            <a:noFill/>
          </a:ln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4648200" cy="914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51625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51625"/>
            <a:ext cx="2895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51625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BC5136-A385-4276-8233-7796A9292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6A665-FA0A-4A07-96B9-681A8AAAC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CAF28-A012-45F2-92F4-662C94A9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6705600" cy="1905000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6858000" cy="685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C390E-BC51-43BA-A131-AC0395B2B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050" y="304800"/>
            <a:ext cx="188595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04800"/>
            <a:ext cx="550545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5438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981200"/>
            <a:ext cx="36957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6957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1ADC-E3DF-44A3-B624-D1D441D12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A8C6F-5159-48D3-B479-4F8A6BB03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F85B-1DD2-4865-8F73-7639594F1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43A8-8A7B-4562-A577-2AC2A6368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74C5-71FB-47B7-A13E-918794666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E67DF-0D51-4923-BBE8-07395FB97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AEC4F-C358-4938-8002-9CF62E9E4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153400" cy="914400"/>
          </a:xfrm>
          <a:prstGeom prst="rect">
            <a:avLst/>
          </a:prstGeom>
          <a:solidFill>
            <a:srgbClr val="EAEAF2"/>
          </a:solidFill>
          <a:ln w="9525">
            <a:solidFill>
              <a:srgbClr val="A5A5C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84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770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770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7D29723-8F6A-44D0-A283-0F560FD37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E2D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E2D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E2D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E2D7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E2D7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E2D7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E2D7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E2D7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E2D7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754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ransition spd="med">
    <p:fade thruBlk="1"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 Black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 Black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 Black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 Black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 Black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 Black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 Black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http://www.sctc.local/Faculty_Main/Docs/SCTC_color_symbol_only.bmp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sctc.local/Faculty_Main/Docs/SCTC_color_symbol_only.bm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-152400"/>
            <a:ext cx="6695518" cy="6801097"/>
          </a:xfrm>
          <a:prstGeom prst="rect">
            <a:avLst/>
          </a:prstGeom>
          <a:effectLst>
            <a:glow rad="127000">
              <a:srgbClr val="5F5F5F"/>
            </a:glow>
            <a:softEdge rad="0"/>
          </a:effectLst>
        </p:spPr>
      </p:pic>
      <p:pic>
        <p:nvPicPr>
          <p:cNvPr id="3074" name="Picture 2" descr="http://www.sctc.local/Faculty_Main/Docs/SCTC_color_symbol_only.bmp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8438">
            <a:off x="5418908" y="706875"/>
            <a:ext cx="2173092" cy="58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8153400" cy="1143000"/>
          </a:xfrm>
        </p:spPr>
        <p:txBody>
          <a:bodyPr/>
          <a:lstStyle/>
          <a:p>
            <a:pPr eaLnBrk="1" hangingPunct="1"/>
            <a:r>
              <a:rPr lang="en-US"/>
              <a:t>Discipline is….</a:t>
            </a:r>
            <a:endParaRPr lang="en-US" sz="3600">
              <a:latin typeface="Comic Sans MS" pitchFamily="66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49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/>
              <a:t>The actions parents and teachers take to increase student success</a:t>
            </a:r>
            <a:r>
              <a:rPr lang="en-US"/>
              <a:t> </a:t>
            </a:r>
            <a:r>
              <a:rPr lang="en-US" sz="1800">
                <a:solidFill>
                  <a:srgbClr val="000080"/>
                </a:solidFill>
              </a:rPr>
              <a:t>(Charles, 1980).</a:t>
            </a:r>
            <a:endParaRPr lang="en-US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1219200" y="3200400"/>
            <a:ext cx="3429000" cy="3200400"/>
          </a:xfrm>
          <a:prstGeom prst="ellipse">
            <a:avLst/>
          </a:prstGeom>
          <a:solidFill>
            <a:srgbClr val="FF92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257800" y="3124200"/>
            <a:ext cx="3200400" cy="31226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524000" y="3810000"/>
            <a:ext cx="274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latin typeface="Comic Sans MS" pitchFamily="66" charset="0"/>
              </a:rPr>
              <a:t>Prevention</a:t>
            </a:r>
          </a:p>
          <a:p>
            <a:pPr algn="ctr"/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Rules, Routines, Arrangements</a:t>
            </a:r>
            <a:endParaRPr lang="en-US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34000" y="4114800"/>
            <a:ext cx="289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latin typeface="Comic Sans MS" pitchFamily="66" charset="0"/>
              </a:rPr>
              <a:t>Reaction</a:t>
            </a:r>
            <a:br>
              <a:rPr lang="en-US" sz="2800" b="1" u="sng">
                <a:latin typeface="Comic Sans MS" pitchFamily="66" charset="0"/>
              </a:rPr>
            </a:b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Consequences</a:t>
            </a:r>
            <a:endParaRPr lang="en-US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  <p:bldP spid="860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4343400" cy="43434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838200" y="16933"/>
            <a:ext cx="7315200" cy="24384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dirty="0"/>
              <a:t>What is…… </a:t>
            </a:r>
            <a:br>
              <a:rPr lang="en-US" dirty="0"/>
            </a:br>
            <a:r>
              <a:rPr lang="en-US" dirty="0"/>
              <a:t>Positive Behavior Support?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828800" y="1752600"/>
            <a:ext cx="6324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/>
              <a:t>PBIS </a:t>
            </a:r>
          </a:p>
          <a:p>
            <a:pPr algn="ctr"/>
            <a:r>
              <a:rPr lang="en-US" sz="4000" dirty="0"/>
              <a:t>encourage </a:t>
            </a:r>
          </a:p>
          <a:p>
            <a:pPr algn="ctr"/>
            <a:r>
              <a:rPr lang="en-US" sz="4000" dirty="0"/>
              <a:t>positive behavior </a:t>
            </a:r>
          </a:p>
          <a:p>
            <a:pPr algn="ctr"/>
            <a:r>
              <a:rPr lang="en-US" sz="4000" dirty="0"/>
              <a:t>And </a:t>
            </a:r>
          </a:p>
          <a:p>
            <a:pPr algn="ctr"/>
            <a:r>
              <a:rPr lang="en-US" sz="4000" dirty="0"/>
              <a:t>discourages problem behaviors. </a:t>
            </a:r>
          </a:p>
        </p:txBody>
      </p:sp>
      <p:pic>
        <p:nvPicPr>
          <p:cNvPr id="3" name="Content Placeholder 3" descr="https://lh3.ggpht.com/cqVWfjQtEceQjBo228aU1DjfdQHfdBWOlyXJIxlXapt8oAi-BFAkmNw0fybbe8aQJgc=w30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3622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524000" y="-152400"/>
            <a:ext cx="7543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Leading to a </a:t>
            </a:r>
          </a:p>
          <a:p>
            <a:pPr algn="ctr"/>
            <a:r>
              <a:rPr lang="en-US" sz="4000" dirty="0"/>
              <a:t>safer environment </a:t>
            </a:r>
          </a:p>
          <a:p>
            <a:pPr algn="ctr"/>
            <a:r>
              <a:rPr lang="en-US" sz="4000" dirty="0"/>
              <a:t>where students achieve academically </a:t>
            </a:r>
          </a:p>
          <a:p>
            <a:pPr algn="ctr"/>
            <a:r>
              <a:rPr lang="en-US" sz="4000" dirty="0"/>
              <a:t>and build positive relationships with each other </a:t>
            </a:r>
          </a:p>
          <a:p>
            <a:pPr algn="ctr"/>
            <a:r>
              <a:rPr lang="en-US" sz="4000" dirty="0"/>
              <a:t>and with adults.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543800" cy="1600200"/>
          </a:xfrm>
        </p:spPr>
        <p:txBody>
          <a:bodyPr/>
          <a:lstStyle/>
          <a:p>
            <a:r>
              <a:rPr lang="en-US" dirty="0"/>
              <a:t>SCTC….</a:t>
            </a:r>
            <a:br>
              <a:rPr lang="en-US" dirty="0"/>
            </a:br>
            <a:r>
              <a:rPr lang="en-US" dirty="0"/>
              <a:t>BEE--HAVIORAL EXPECTATIONS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7477">
            <a:off x="2244169" y="779313"/>
            <a:ext cx="5937066" cy="6030686"/>
          </a:xfrm>
          <a:prstGeom prst="rect">
            <a:avLst/>
          </a:prstGeom>
          <a:effectLst>
            <a:glow rad="127000">
              <a:srgbClr val="5F5F5F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95818634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SCTC Behavioral Expectations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7543800" cy="5334000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Lab</a:t>
            </a:r>
          </a:p>
          <a:p>
            <a:r>
              <a:rPr lang="en-US" b="1" dirty="0"/>
              <a:t>Theory</a:t>
            </a:r>
          </a:p>
          <a:p>
            <a:r>
              <a:rPr lang="en-US" b="1" dirty="0"/>
              <a:t>Locker Rooms</a:t>
            </a:r>
          </a:p>
          <a:p>
            <a:r>
              <a:rPr lang="en-US" b="1" dirty="0"/>
              <a:t>Transportation</a:t>
            </a:r>
          </a:p>
          <a:p>
            <a:r>
              <a:rPr lang="en-US" b="1" dirty="0"/>
              <a:t>Common Areas (Restroom, halls, vending, office, resource)</a:t>
            </a:r>
          </a:p>
          <a:p>
            <a:r>
              <a:rPr lang="en-US" b="1" dirty="0"/>
              <a:t>Co-Op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13223"/>
              </p:ext>
            </p:extLst>
          </p:nvPr>
        </p:nvGraphicFramePr>
        <p:xfrm>
          <a:off x="228600" y="116600"/>
          <a:ext cx="8763000" cy="6589000"/>
        </p:xfrm>
        <a:graphic>
          <a:graphicData uri="http://schemas.openxmlformats.org/drawingml/2006/table">
            <a:tbl>
              <a:tblPr/>
              <a:tblGrid>
                <a:gridCol w="1353503">
                  <a:extLst>
                    <a:ext uri="{9D8B030D-6E8A-4147-A177-3AD203B41FA5}">
                      <a16:colId xmlns:a16="http://schemas.microsoft.com/office/drawing/2014/main" val="227880920"/>
                    </a:ext>
                  </a:extLst>
                </a:gridCol>
                <a:gridCol w="1334440">
                  <a:extLst>
                    <a:ext uri="{9D8B030D-6E8A-4147-A177-3AD203B41FA5}">
                      <a16:colId xmlns:a16="http://schemas.microsoft.com/office/drawing/2014/main" val="1238016538"/>
                    </a:ext>
                  </a:extLst>
                </a:gridCol>
                <a:gridCol w="1147694">
                  <a:extLst>
                    <a:ext uri="{9D8B030D-6E8A-4147-A177-3AD203B41FA5}">
                      <a16:colId xmlns:a16="http://schemas.microsoft.com/office/drawing/2014/main" val="2799838625"/>
                    </a:ext>
                  </a:extLst>
                </a:gridCol>
                <a:gridCol w="1250126">
                  <a:extLst>
                    <a:ext uri="{9D8B030D-6E8A-4147-A177-3AD203B41FA5}">
                      <a16:colId xmlns:a16="http://schemas.microsoft.com/office/drawing/2014/main" val="3244615425"/>
                    </a:ext>
                  </a:extLst>
                </a:gridCol>
                <a:gridCol w="1042530">
                  <a:extLst>
                    <a:ext uri="{9D8B030D-6E8A-4147-A177-3AD203B41FA5}">
                      <a16:colId xmlns:a16="http://schemas.microsoft.com/office/drawing/2014/main" val="1022794473"/>
                    </a:ext>
                  </a:extLst>
                </a:gridCol>
                <a:gridCol w="1300267">
                  <a:extLst>
                    <a:ext uri="{9D8B030D-6E8A-4147-A177-3AD203B41FA5}">
                      <a16:colId xmlns:a16="http://schemas.microsoft.com/office/drawing/2014/main" val="3971156841"/>
                    </a:ext>
                  </a:extLst>
                </a:gridCol>
                <a:gridCol w="1334440">
                  <a:extLst>
                    <a:ext uri="{9D8B030D-6E8A-4147-A177-3AD203B41FA5}">
                      <a16:colId xmlns:a16="http://schemas.microsoft.com/office/drawing/2014/main" val="3425851363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0" marR="68120" marT="34060" marB="3406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</a:t>
                      </a:r>
                      <a:endParaRPr lang="en-US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Theory</a:t>
                      </a:r>
                      <a:endParaRPr lang="en-US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Locker Rooms</a:t>
                      </a:r>
                      <a:endParaRPr lang="en-US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</a:t>
                      </a:r>
                      <a:endParaRPr lang="en-US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Areas</a:t>
                      </a:r>
                      <a:endParaRPr lang="en-US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(Restrooms, halls, vending, office, resource)</a:t>
                      </a:r>
                      <a:endParaRPr lang="en-US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i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Co-Op</a:t>
                      </a:r>
                      <a:endParaRPr lang="en-US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290444"/>
                  </a:ext>
                </a:extLst>
              </a:tr>
              <a:tr h="1552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</a:t>
                      </a:r>
                      <a:r>
                        <a:rPr lang="en-US" sz="1400" b="1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en-US" sz="1400" b="1" u="sng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b="1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ponsible</a:t>
                      </a:r>
                      <a:endParaRPr lang="en-US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0" marR="68120" marT="34060" marB="3406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-Turn in assignments promptly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-Stay in designated area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-Clean up stations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-Turn in assignments promptly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-Sit is assigned seats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-Put forth your best effort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-Come to class prepared with all needed materials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-Put your items away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-Use your lockers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-Keep items off the floor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-Lock your lockers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-Only drive or ride with the correct passes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-Sit in your assigned seat (bus)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-Use appropriate entrance when you arrive at school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 out and carry your hall pass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-Have your student ID with you at all times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-Follow your Instructor’s guidelines regarding cell phone use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-Turn in application and all supporting co-op documentation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 in your designated area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-Clean up your work area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-Track hours and complete time sheet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386449"/>
                  </a:ext>
                </a:extLst>
              </a:tr>
              <a:tr h="1406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</a:t>
                      </a:r>
                      <a:r>
                        <a:rPr lang="en-US" sz="1400" b="1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Respe</a:t>
                      </a:r>
                      <a:r>
                        <a:rPr lang="en-US" sz="1400" b="1" u="sng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="1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tful</a:t>
                      </a:r>
                      <a:endParaRPr lang="en-US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0" marR="68120" marT="34060" marB="3406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 courteous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-Follow lab guidelines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-Show empathy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 a team player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-Honor others’ personal space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-Respect the rights, opinions &amp; property of others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 courteous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-Do your own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-Follow Theory Room guidelines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-Remain on task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-Put away all classroom materials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-Keep locker area neat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-Honor others’ personal space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-Use appropriate language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-Honor others’ personal space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 supportive of others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-Walk quietly in halls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-Respect others’ personal space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-Follow the dress code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 courteous to guest speakers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-Show respect to all adults working in the building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-Follow company guidelines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 courteous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 a team player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820558"/>
                  </a:ext>
                </a:extLst>
              </a:tr>
              <a:tr h="1406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</a:t>
                      </a:r>
                      <a:r>
                        <a:rPr lang="en-US" sz="1400" b="1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</a:t>
                      </a:r>
                      <a:r>
                        <a:rPr lang="en-US" sz="1400" b="1" u="sng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ive</a:t>
                      </a: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0" marR="68120" marT="34060" marB="3406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-Encourage others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-Provide quality customer service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-Demonstrate creativity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-Encourage others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-Participate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-Treat others how you want to be treated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-Demonstrate creativity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-Respect others’ privacy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-Support your peers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-Arrive on time and report to class promptly for attendance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-Use time efficiently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-Represent yourself and SCTC in a positive manner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-Arrive in a timely fashion for your shift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-work from start to finish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-Wear appropriate work attire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101841"/>
                  </a:ext>
                </a:extLst>
              </a:tr>
              <a:tr h="9668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</a:t>
                      </a:r>
                      <a:r>
                        <a:rPr lang="en-US" sz="1400" b="1" u="sng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="1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areful</a:t>
                      </a:r>
                      <a:endParaRPr lang="en-US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0" marR="68120" marT="34060" marB="3406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-Wear PPE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-Pay attention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-Follow all safety guidelines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-Use tools/equipment for their intended use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-Respect others’ personal space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-Treat school property with care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-Sit in chairs properly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-Report any issues, bullying, or unsafe activity to Instructor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-Follow bus guidelines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-Remain seated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-Follow traffic laws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-Walk safely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-Report any issues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-Treat school property with care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-Wear PPE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-Pay attention and follow all company safety guidelines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-Report all issues to Co-op Coordinator</a:t>
                      </a:r>
                    </a:p>
                  </a:txBody>
                  <a:tcPr marL="68120" marR="68120" marT="34060" marB="34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03004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390401" y="125827"/>
            <a:ext cx="1066893" cy="1086706"/>
          </a:xfrm>
          <a:prstGeom prst="rect">
            <a:avLst/>
          </a:prstGeom>
          <a:scene3d>
            <a:camera prst="orthographicFront">
              <a:rot lat="0" lon="21593998" rev="0"/>
            </a:camera>
            <a:lightRig rig="threePt" dir="t"/>
          </a:scene3d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477000" cy="1828800"/>
          </a:xfrm>
        </p:spPr>
        <p:txBody>
          <a:bodyPr/>
          <a:lstStyle/>
          <a:p>
            <a:br>
              <a:rPr lang="en-US" dirty="0"/>
            </a:br>
            <a:r>
              <a:rPr lang="en-US" sz="4800" dirty="0"/>
              <a:t>IT’S YOUR FUTURE SO  CHOOSE YOUR PATH</a:t>
            </a:r>
          </a:p>
        </p:txBody>
      </p:sp>
      <p:pic>
        <p:nvPicPr>
          <p:cNvPr id="4" name="Content Placeholder 3" descr="Empty Country &lt;strong&gt;Road&lt;/strong&gt; wallpapers (60 Wallpapers) – HD Wallpaper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81956"/>
            <a:ext cx="7391400" cy="42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38179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1447800"/>
          </a:xfrm>
        </p:spPr>
        <p:txBody>
          <a:bodyPr/>
          <a:lstStyle/>
          <a:p>
            <a:pPr eaLnBrk="1" hangingPunct="1"/>
            <a:r>
              <a:rPr lang="en-US" sz="4000" b="1"/>
              <a:t>Positive Behavior Supports</a:t>
            </a:r>
            <a:br>
              <a:rPr lang="en-US" sz="4000" b="1"/>
            </a:br>
            <a:r>
              <a:rPr lang="en-US" sz="4000" b="1"/>
              <a:t>Student Presentation</a:t>
            </a:r>
            <a:br>
              <a:rPr lang="en-US" sz="4000" b="1"/>
            </a:br>
            <a:r>
              <a:rPr lang="en-US" sz="2800" b="1"/>
              <a:t>Fall </a:t>
            </a:r>
            <a:br>
              <a:rPr lang="en-US" sz="2800" b="1"/>
            </a:br>
            <a:br>
              <a:rPr lang="en-US" sz="3200" b="1"/>
            </a:br>
            <a:endParaRPr lang="en-US" sz="3200" b="1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705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 b="1" dirty="0">
              <a:solidFill>
                <a:schemeClr val="folHlink"/>
              </a:solidFill>
            </a:endParaRPr>
          </a:p>
          <a:p>
            <a:pPr algn="ctr" eaLnBrk="1" hangingPunct="1"/>
            <a:r>
              <a:rPr lang="en-US" sz="2800" b="1" dirty="0">
                <a:solidFill>
                  <a:schemeClr val="folHlink"/>
                </a:solidFill>
              </a:rPr>
              <a:t>Positive Behavior Support Team</a:t>
            </a:r>
            <a:endParaRPr lang="en-US" sz="2400" dirty="0">
              <a:solidFill>
                <a:schemeClr val="folHlink"/>
              </a:solidFill>
            </a:endParaRPr>
          </a:p>
          <a:p>
            <a:pPr algn="ctr" eaLnBrk="1" hangingPunct="1"/>
            <a:r>
              <a:rPr lang="en-US" sz="2400" dirty="0">
                <a:solidFill>
                  <a:schemeClr val="folHlink"/>
                </a:solidFill>
              </a:rPr>
              <a:t>Matt Danel </a:t>
            </a:r>
          </a:p>
          <a:p>
            <a:pPr algn="ctr" eaLnBrk="1" hangingPunct="1"/>
            <a:r>
              <a:rPr lang="en-US" sz="2400" dirty="0">
                <a:solidFill>
                  <a:schemeClr val="folHlink"/>
                </a:solidFill>
              </a:rPr>
              <a:t>Joe Smiach</a:t>
            </a:r>
          </a:p>
          <a:p>
            <a:pPr algn="ctr" eaLnBrk="1" hangingPunct="1"/>
            <a:r>
              <a:rPr lang="en-US" sz="2400" dirty="0">
                <a:solidFill>
                  <a:schemeClr val="folHlink"/>
                </a:solidFill>
              </a:rPr>
              <a:t>Ryan Jones</a:t>
            </a:r>
          </a:p>
          <a:p>
            <a:pPr algn="ctr" eaLnBrk="1" hangingPunct="1"/>
            <a:r>
              <a:rPr lang="en-US" sz="2400" dirty="0">
                <a:solidFill>
                  <a:schemeClr val="folHlink"/>
                </a:solidFill>
              </a:rPr>
              <a:t>Gloria Weyand</a:t>
            </a:r>
          </a:p>
          <a:p>
            <a:pPr algn="ctr" eaLnBrk="1" hangingPunct="1"/>
            <a:r>
              <a:rPr lang="en-US" sz="2400" dirty="0">
                <a:solidFill>
                  <a:schemeClr val="folHlink"/>
                </a:solidFill>
              </a:rPr>
              <a:t>Angelo Codispoti</a:t>
            </a:r>
          </a:p>
          <a:p>
            <a:pPr algn="ctr" eaLnBrk="1" hangingPunct="1"/>
            <a:r>
              <a:rPr lang="en-US" sz="2400" dirty="0">
                <a:solidFill>
                  <a:schemeClr val="folHlink"/>
                </a:solidFill>
              </a:rPr>
              <a:t>Jamie Frampton</a:t>
            </a:r>
          </a:p>
          <a:p>
            <a:pPr algn="ctr" eaLnBrk="1" hangingPunct="1"/>
            <a:r>
              <a:rPr lang="en-US" sz="2400" dirty="0">
                <a:solidFill>
                  <a:schemeClr val="folHlink"/>
                </a:solidFill>
              </a:rPr>
              <a:t>Verna Carberry</a:t>
            </a:r>
          </a:p>
          <a:p>
            <a:pPr algn="ctr" eaLnBrk="1" hangingPunct="1"/>
            <a:r>
              <a:rPr lang="en-US" sz="2400" dirty="0">
                <a:solidFill>
                  <a:schemeClr val="folHlink"/>
                </a:solidFill>
              </a:rPr>
              <a:t>Jessie Younkin</a:t>
            </a:r>
          </a:p>
          <a:p>
            <a:pPr eaLnBrk="1" hangingPunct="1"/>
            <a:endParaRPr lang="en-US" sz="24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  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/>
              <a:t>Be </a:t>
            </a:r>
            <a:r>
              <a:rPr lang="en-US" sz="4400" b="1" dirty="0" err="1"/>
              <a:t>Respon</a:t>
            </a:r>
            <a:r>
              <a:rPr lang="en-US" sz="4400" b="1" dirty="0" err="1">
                <a:solidFill>
                  <a:srgbClr val="FF0000"/>
                </a:solidFill>
              </a:rPr>
              <a:t>S</a:t>
            </a:r>
            <a:r>
              <a:rPr lang="en-US" sz="4400" b="1" dirty="0" err="1"/>
              <a:t>ible</a:t>
            </a:r>
            <a:endParaRPr lang="en-US" sz="4400" dirty="0"/>
          </a:p>
          <a:p>
            <a:pPr marL="0" indent="0">
              <a:buNone/>
            </a:pPr>
            <a:r>
              <a:rPr lang="en-US" sz="4400" b="1" dirty="0"/>
              <a:t>        Be </a:t>
            </a:r>
            <a:r>
              <a:rPr lang="en-US" sz="4400" b="1" dirty="0" err="1"/>
              <a:t>Respe</a:t>
            </a:r>
            <a:r>
              <a:rPr lang="en-US" sz="4400" b="1" dirty="0" err="1">
                <a:solidFill>
                  <a:srgbClr val="FF0000"/>
                </a:solidFill>
              </a:rPr>
              <a:t>C</a:t>
            </a:r>
            <a:r>
              <a:rPr lang="en-US" sz="4400" b="1" dirty="0" err="1"/>
              <a:t>tful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            Be </a:t>
            </a:r>
            <a:r>
              <a:rPr lang="en-US" sz="4400" b="1" dirty="0" err="1"/>
              <a:t>Posi</a:t>
            </a:r>
            <a:r>
              <a:rPr lang="en-US" sz="4400" b="1" dirty="0" err="1">
                <a:solidFill>
                  <a:srgbClr val="FF0000"/>
                </a:solidFill>
              </a:rPr>
              <a:t>T</a:t>
            </a:r>
            <a:r>
              <a:rPr lang="en-US" sz="4400" b="1" dirty="0" err="1"/>
              <a:t>ive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                        </a:t>
            </a:r>
            <a:r>
              <a:rPr lang="en-US" sz="4400" b="1" dirty="0" err="1"/>
              <a:t>Be</a:t>
            </a:r>
            <a:r>
              <a:rPr lang="en-US" sz="4400" b="1" dirty="0" err="1">
                <a:solidFill>
                  <a:srgbClr val="FF0000"/>
                </a:solidFill>
              </a:rPr>
              <a:t>C</a:t>
            </a:r>
            <a:r>
              <a:rPr lang="en-US" sz="4400" b="1" dirty="0" err="1"/>
              <a:t>areful</a:t>
            </a:r>
            <a:r>
              <a:rPr lang="en-US" sz="4400" b="1" dirty="0"/>
              <a:t> 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Picture 3" descr="https://lh3.ggpht.com/cqVWfjQtEceQjBo228aU1DjfdQHfdBWOlyXJIxlXapt8oAi-BFAkmNw0fybbe8aQJgc=w30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1209">
            <a:off x="1949057" y="4045932"/>
            <a:ext cx="3080657" cy="265557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599969" lon="10799999" rev="10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403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Responsible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1. Put forth your best effort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2. Keep items off the floor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3. Turn in assignments promptly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4. Clean up work area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Respectful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  1. Be supportive of others </a:t>
            </a:r>
          </a:p>
          <a:p>
            <a:pPr>
              <a:buFontTx/>
              <a:buNone/>
            </a:pPr>
            <a:r>
              <a:rPr lang="en-US" dirty="0"/>
              <a:t>                                                                                                                       2. Be a team player</a:t>
            </a:r>
          </a:p>
          <a:p>
            <a:pPr>
              <a:buFontTx/>
              <a:buNone/>
            </a:pPr>
            <a:r>
              <a:rPr lang="en-US" dirty="0"/>
              <a:t>                                                                                                                                         3. Be courteous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4. Respect one another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Positive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   1. Encourage others</a:t>
            </a:r>
          </a:p>
          <a:p>
            <a:pPr>
              <a:buFontTx/>
              <a:buNone/>
            </a:pPr>
            <a:r>
              <a:rPr lang="en-US" dirty="0"/>
              <a:t>  </a:t>
            </a:r>
          </a:p>
          <a:p>
            <a:pPr>
              <a:buFontTx/>
              <a:buNone/>
            </a:pPr>
            <a:r>
              <a:rPr lang="en-US" dirty="0"/>
              <a:t>    2. Provide quality customer service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3. Support your peers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4. Arrive on time and be prepared to work</a:t>
            </a:r>
          </a:p>
          <a:p>
            <a:pPr>
              <a:buFontTx/>
              <a:buNone/>
            </a:pPr>
            <a:r>
              <a:rPr lang="en-US" dirty="0"/>
              <a:t>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Tx/>
              <a:buNone/>
            </a:pPr>
            <a:r>
              <a:rPr lang="en-US" dirty="0"/>
              <a:t>                                                                                                                                                           </a:t>
            </a:r>
          </a:p>
          <a:p>
            <a:endParaRPr lang="en-US" dirty="0"/>
          </a:p>
        </p:txBody>
      </p:sp>
      <p:pic>
        <p:nvPicPr>
          <p:cNvPr id="4" name="Content Placeholder 3" descr="https://lh3.ggpht.com/cqVWfjQtEceQjBo228aU1DjfdQHfdBWOlyXJIxlXapt8oAi-BFAkmNw0fybbe8aQJgc=w30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5438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1. Wear PPE (personal protective           	equipment)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/>
              <a:t>      2. Pay attention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3. Follow all safety guidelines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4. Use tools/equipment for their     	intended use</a:t>
            </a:r>
          </a:p>
        </p:txBody>
      </p:sp>
    </p:spTree>
    <p:extLst>
      <p:ext uri="{BB962C8B-B14F-4D97-AF65-F5344CB8AC3E}">
        <p14:creationId xmlns:p14="http://schemas.microsoft.com/office/powerpoint/2010/main" val="2454641966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tc.local/Faculty_Main/Docs/SCTC_color_symbol_only.bmp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731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165471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Gaussian reflection design template">
  <a:themeElements>
    <a:clrScheme name="Gaussian reflection design template 13">
      <a:dk1>
        <a:srgbClr val="57BCEF"/>
      </a:dk1>
      <a:lt1>
        <a:srgbClr val="DEF6F1"/>
      </a:lt1>
      <a:dk2>
        <a:srgbClr val="FFFFBD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49A0CC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Gaussian reflection design templat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aussian reflectio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ussian reflection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ussian reflection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ussian reflection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ussian reflection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ussian reflection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13">
        <a:dk1>
          <a:srgbClr val="57BCEF"/>
        </a:dk1>
        <a:lt1>
          <a:srgbClr val="DEF6F1"/>
        </a:lt1>
        <a:dk2>
          <a:srgbClr val="FFFFBD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49A0CC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 PBSified dig blue">
  <a:themeElements>
    <a:clrScheme name=" PBSified dig blue 5">
      <a:dk1>
        <a:srgbClr val="336699"/>
      </a:dk1>
      <a:lt1>
        <a:srgbClr val="EBF1F7"/>
      </a:lt1>
      <a:dk2>
        <a:srgbClr val="5F5F5F"/>
      </a:dk2>
      <a:lt2>
        <a:srgbClr val="005A58"/>
      </a:lt2>
      <a:accent1>
        <a:srgbClr val="B2C7D6"/>
      </a:accent1>
      <a:accent2>
        <a:srgbClr val="698CCB"/>
      </a:accent2>
      <a:accent3>
        <a:srgbClr val="F3F7FA"/>
      </a:accent3>
      <a:accent4>
        <a:srgbClr val="2A5682"/>
      </a:accent4>
      <a:accent5>
        <a:srgbClr val="D5E0E8"/>
      </a:accent5>
      <a:accent6>
        <a:srgbClr val="5E7EB8"/>
      </a:accent6>
      <a:hlink>
        <a:srgbClr val="DFEFFF"/>
      </a:hlink>
      <a:folHlink>
        <a:srgbClr val="003399"/>
      </a:folHlink>
    </a:clrScheme>
    <a:fontScheme name=" PBSified dig blue">
      <a:majorFont>
        <a:latin typeface="Arial Blac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 PBSified dig blu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BSified dig blue 2">
        <a:dk1>
          <a:srgbClr val="006699"/>
        </a:dk1>
        <a:lt1>
          <a:srgbClr val="FFFFFF"/>
        </a:lt1>
        <a:dk2>
          <a:srgbClr val="000000"/>
        </a:dk2>
        <a:lt2>
          <a:srgbClr val="808080"/>
        </a:lt2>
        <a:accent1>
          <a:srgbClr val="B1CFE7"/>
        </a:accent1>
        <a:accent2>
          <a:srgbClr val="CCCCFF"/>
        </a:accent2>
        <a:accent3>
          <a:srgbClr val="FFFFFF"/>
        </a:accent3>
        <a:accent4>
          <a:srgbClr val="005682"/>
        </a:accent4>
        <a:accent5>
          <a:srgbClr val="D5E4F1"/>
        </a:accent5>
        <a:accent6>
          <a:srgbClr val="B9B9E7"/>
        </a:accent6>
        <a:hlink>
          <a:srgbClr val="4274BE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BSified dig blue 3">
        <a:dk1>
          <a:srgbClr val="003366"/>
        </a:dk1>
        <a:lt1>
          <a:srgbClr val="DEF6F1"/>
        </a:lt1>
        <a:dk2>
          <a:srgbClr val="003366"/>
        </a:dk2>
        <a:lt2>
          <a:srgbClr val="969696"/>
        </a:lt2>
        <a:accent1>
          <a:srgbClr val="FFFFFF"/>
        </a:accent1>
        <a:accent2>
          <a:srgbClr val="9CCAF0"/>
        </a:accent2>
        <a:accent3>
          <a:srgbClr val="ECFAF7"/>
        </a:accent3>
        <a:accent4>
          <a:srgbClr val="002A56"/>
        </a:accent4>
        <a:accent5>
          <a:srgbClr val="FFFFFF"/>
        </a:accent5>
        <a:accent6>
          <a:srgbClr val="8DB7D9"/>
        </a:accent6>
        <a:hlink>
          <a:srgbClr val="0066CC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BSified dig blue 4">
        <a:dk1>
          <a:srgbClr val="003366"/>
        </a:dk1>
        <a:lt1>
          <a:srgbClr val="FFFFD9"/>
        </a:lt1>
        <a:dk2>
          <a:srgbClr val="336699"/>
        </a:dk2>
        <a:lt2>
          <a:srgbClr val="777777"/>
        </a:lt2>
        <a:accent1>
          <a:srgbClr val="ECF9FE"/>
        </a:accent1>
        <a:accent2>
          <a:srgbClr val="2569A7"/>
        </a:accent2>
        <a:accent3>
          <a:srgbClr val="FFFFE9"/>
        </a:accent3>
        <a:accent4>
          <a:srgbClr val="002A56"/>
        </a:accent4>
        <a:accent5>
          <a:srgbClr val="F4FBFE"/>
        </a:accent5>
        <a:accent6>
          <a:srgbClr val="205E97"/>
        </a:accent6>
        <a:hlink>
          <a:srgbClr val="00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BSified dig blue 5">
        <a:dk1>
          <a:srgbClr val="336699"/>
        </a:dk1>
        <a:lt1>
          <a:srgbClr val="EBF1F7"/>
        </a:lt1>
        <a:dk2>
          <a:srgbClr val="5F5F5F"/>
        </a:dk2>
        <a:lt2>
          <a:srgbClr val="005A58"/>
        </a:lt2>
        <a:accent1>
          <a:srgbClr val="B2C7D6"/>
        </a:accent1>
        <a:accent2>
          <a:srgbClr val="698CCB"/>
        </a:accent2>
        <a:accent3>
          <a:srgbClr val="F3F7FA"/>
        </a:accent3>
        <a:accent4>
          <a:srgbClr val="2A5682"/>
        </a:accent4>
        <a:accent5>
          <a:srgbClr val="D5E0E8"/>
        </a:accent5>
        <a:accent6>
          <a:srgbClr val="5E7EB8"/>
        </a:accent6>
        <a:hlink>
          <a:srgbClr val="DFEF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BSified dig blue 6">
        <a:dk1>
          <a:srgbClr val="005A58"/>
        </a:dk1>
        <a:lt1>
          <a:srgbClr val="006699"/>
        </a:lt1>
        <a:dk2>
          <a:srgbClr val="0058B8"/>
        </a:dk2>
        <a:lt2>
          <a:srgbClr val="336699"/>
        </a:lt2>
        <a:accent1>
          <a:srgbClr val="98BED8"/>
        </a:accent1>
        <a:accent2>
          <a:srgbClr val="6D6FC7"/>
        </a:accent2>
        <a:accent3>
          <a:srgbClr val="AAB4D8"/>
        </a:accent3>
        <a:accent4>
          <a:srgbClr val="005682"/>
        </a:accent4>
        <a:accent5>
          <a:srgbClr val="CADBE9"/>
        </a:accent5>
        <a:accent6>
          <a:srgbClr val="6264B4"/>
        </a:accent6>
        <a:hlink>
          <a:srgbClr val="CCECFF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PBSified dig blue 7">
        <a:dk1>
          <a:srgbClr val="336699"/>
        </a:dk1>
        <a:lt1>
          <a:srgbClr val="C0C0C0"/>
        </a:lt1>
        <a:dk2>
          <a:srgbClr val="49718D"/>
        </a:dk2>
        <a:lt2>
          <a:srgbClr val="5C1F00"/>
        </a:lt2>
        <a:accent1>
          <a:srgbClr val="DDDDDD"/>
        </a:accent1>
        <a:accent2>
          <a:srgbClr val="BE7960"/>
        </a:accent2>
        <a:accent3>
          <a:srgbClr val="DCDCDC"/>
        </a:accent3>
        <a:accent4>
          <a:srgbClr val="2A5682"/>
        </a:accent4>
        <a:accent5>
          <a:srgbClr val="EBEBEB"/>
        </a:accent5>
        <a:accent6>
          <a:srgbClr val="AC6D56"/>
        </a:accent6>
        <a:hlink>
          <a:srgbClr val="65A0BD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BSified dig blue 8">
        <a:dk1>
          <a:srgbClr val="336699"/>
        </a:dk1>
        <a:lt1>
          <a:srgbClr val="0099CC"/>
        </a:lt1>
        <a:dk2>
          <a:srgbClr val="000066"/>
        </a:dk2>
        <a:lt2>
          <a:srgbClr val="336699"/>
        </a:lt2>
        <a:accent1>
          <a:srgbClr val="336699"/>
        </a:accent1>
        <a:accent2>
          <a:srgbClr val="DDDDDD"/>
        </a:accent2>
        <a:accent3>
          <a:srgbClr val="AAAAB8"/>
        </a:accent3>
        <a:accent4>
          <a:srgbClr val="0082AE"/>
        </a:accent4>
        <a:accent5>
          <a:srgbClr val="ADB8CA"/>
        </a:accent5>
        <a:accent6>
          <a:srgbClr val="C8C8C8"/>
        </a:accent6>
        <a:hlink>
          <a:srgbClr val="7AC3EC"/>
        </a:hlink>
        <a:folHlink>
          <a:srgbClr val="D7E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PBSified dig blue 9">
        <a:dk1>
          <a:srgbClr val="2846A4"/>
        </a:dk1>
        <a:lt1>
          <a:srgbClr val="566272"/>
        </a:lt1>
        <a:dk2>
          <a:srgbClr val="004B70"/>
        </a:dk2>
        <a:lt2>
          <a:srgbClr val="777777"/>
        </a:lt2>
        <a:accent1>
          <a:srgbClr val="9CA5AA"/>
        </a:accent1>
        <a:accent2>
          <a:srgbClr val="88B2D2"/>
        </a:accent2>
        <a:accent3>
          <a:srgbClr val="B4B7BC"/>
        </a:accent3>
        <a:accent4>
          <a:srgbClr val="213A8B"/>
        </a:accent4>
        <a:accent5>
          <a:srgbClr val="CBCFD2"/>
        </a:accent5>
        <a:accent6>
          <a:srgbClr val="7BA1BE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BSified dig blue 10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7D6E7"/>
        </a:accent1>
        <a:accent2>
          <a:srgbClr val="24446A"/>
        </a:accent2>
        <a:accent3>
          <a:srgbClr val="FFFFFF"/>
        </a:accent3>
        <a:accent4>
          <a:srgbClr val="002A56"/>
        </a:accent4>
        <a:accent5>
          <a:srgbClr val="D8E8F1"/>
        </a:accent5>
        <a:accent6>
          <a:srgbClr val="203D5F"/>
        </a:accent6>
        <a:hlink>
          <a:srgbClr val="518FB1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BSified dig blue 11">
        <a:dk1>
          <a:srgbClr val="336699"/>
        </a:dk1>
        <a:lt1>
          <a:srgbClr val="FFFFFF"/>
        </a:lt1>
        <a:dk2>
          <a:srgbClr val="003399"/>
        </a:dk2>
        <a:lt2>
          <a:srgbClr val="969696"/>
        </a:lt2>
        <a:accent1>
          <a:srgbClr val="CCECFF"/>
        </a:accent1>
        <a:accent2>
          <a:srgbClr val="6A90BA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5F82A8"/>
        </a:accent6>
        <a:hlink>
          <a:srgbClr val="CC33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BSified dig blue 12">
        <a:dk1>
          <a:srgbClr val="4D4D4D"/>
        </a:dk1>
        <a:lt1>
          <a:srgbClr val="666699"/>
        </a:lt1>
        <a:dk2>
          <a:srgbClr val="36587E"/>
        </a:dk2>
        <a:lt2>
          <a:srgbClr val="3E3E5C"/>
        </a:lt2>
        <a:accent1>
          <a:srgbClr val="90AFCC"/>
        </a:accent1>
        <a:accent2>
          <a:srgbClr val="2170AB"/>
        </a:accent2>
        <a:accent3>
          <a:srgbClr val="B8B8CA"/>
        </a:accent3>
        <a:accent4>
          <a:srgbClr val="404040"/>
        </a:accent4>
        <a:accent5>
          <a:srgbClr val="C6D4E2"/>
        </a:accent5>
        <a:accent6>
          <a:srgbClr val="1D659B"/>
        </a:accent6>
        <a:hlink>
          <a:srgbClr val="A8CCF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BSified dig blue 13">
        <a:dk1>
          <a:srgbClr val="2D5C8B"/>
        </a:dk1>
        <a:lt1>
          <a:srgbClr val="E0EAF4"/>
        </a:lt1>
        <a:dk2>
          <a:srgbClr val="35648B"/>
        </a:dk2>
        <a:lt2>
          <a:srgbClr val="2D2015"/>
        </a:lt2>
        <a:accent1>
          <a:srgbClr val="92A4B0"/>
        </a:accent1>
        <a:accent2>
          <a:srgbClr val="8F5F2F"/>
        </a:accent2>
        <a:accent3>
          <a:srgbClr val="EDF3F8"/>
        </a:accent3>
        <a:accent4>
          <a:srgbClr val="254D76"/>
        </a:accent4>
        <a:accent5>
          <a:srgbClr val="C7CFD4"/>
        </a:accent5>
        <a:accent6>
          <a:srgbClr val="81552A"/>
        </a:accent6>
        <a:hlink>
          <a:srgbClr val="EADF7A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Gaussian reflection design template</Template>
  <TotalTime>12169</TotalTime>
  <Words>750</Words>
  <Application>Microsoft Office PowerPoint</Application>
  <PresentationFormat>On-screen Show (4:3)</PresentationFormat>
  <Paragraphs>182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Comic Sans MS</vt:lpstr>
      <vt:lpstr>Impact</vt:lpstr>
      <vt:lpstr>Tahoma</vt:lpstr>
      <vt:lpstr>Times</vt:lpstr>
      <vt:lpstr>Times New Roman</vt:lpstr>
      <vt:lpstr>Wingdings</vt:lpstr>
      <vt:lpstr>Gaussian reflection design template</vt:lpstr>
      <vt:lpstr> PBSified dig blue</vt:lpstr>
      <vt:lpstr>PowerPoint Presentation</vt:lpstr>
      <vt:lpstr> IT’S YOUR FUTURE SO  CHOOSE YOUR PATH</vt:lpstr>
      <vt:lpstr>Positive Behavior Supports Student Presentation Fall   </vt:lpstr>
      <vt:lpstr>   Expectations</vt:lpstr>
      <vt:lpstr>Be Responsible</vt:lpstr>
      <vt:lpstr>Be Respectful</vt:lpstr>
      <vt:lpstr>Be Positive</vt:lpstr>
      <vt:lpstr>Be Careful</vt:lpstr>
      <vt:lpstr>PowerPoint Presentation</vt:lpstr>
      <vt:lpstr>Discipline is….</vt:lpstr>
      <vt:lpstr>What is……  Positive Behavior Support?</vt:lpstr>
      <vt:lpstr>PowerPoint Presentation</vt:lpstr>
      <vt:lpstr>PowerPoint Presentation</vt:lpstr>
      <vt:lpstr>SCTC…. BEE--HAVIORAL EXPECTATIONS</vt:lpstr>
      <vt:lpstr>SCTC Behavioral Expectations Matrix</vt:lpstr>
      <vt:lpstr>PowerPoint Presentation</vt:lpstr>
    </vt:vector>
  </TitlesOfParts>
  <Company>WCPSS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 Module One: Traditional</dc:title>
  <dc:creator>Special Programs</dc:creator>
  <cp:lastModifiedBy>magiffen</cp:lastModifiedBy>
  <cp:revision>211</cp:revision>
  <dcterms:created xsi:type="dcterms:W3CDTF">2007-04-27T14:56:56Z</dcterms:created>
  <dcterms:modified xsi:type="dcterms:W3CDTF">2019-02-05T17:34:02Z</dcterms:modified>
</cp:coreProperties>
</file>