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6" r:id="rId1"/>
  </p:sldMasterIdLst>
  <p:sldIdLst>
    <p:sldId id="269" r:id="rId2"/>
    <p:sldId id="261" r:id="rId3"/>
    <p:sldId id="270" r:id="rId4"/>
    <p:sldId id="260" r:id="rId5"/>
    <p:sldId id="268" r:id="rId6"/>
    <p:sldId id="271" r:id="rId7"/>
    <p:sldId id="272" r:id="rId8"/>
    <p:sldId id="273" r:id="rId9"/>
    <p:sldId id="274" r:id="rId10"/>
    <p:sldId id="275" r:id="rId11"/>
    <p:sldId id="276" r:id="rId12"/>
    <p:sldId id="285" r:id="rId13"/>
    <p:sldId id="264" r:id="rId14"/>
    <p:sldId id="277" r:id="rId15"/>
    <p:sldId id="278" r:id="rId16"/>
    <p:sldId id="294" r:id="rId17"/>
    <p:sldId id="295" r:id="rId18"/>
    <p:sldId id="296" r:id="rId19"/>
    <p:sldId id="297" r:id="rId20"/>
    <p:sldId id="298" r:id="rId21"/>
    <p:sldId id="299" r:id="rId22"/>
    <p:sldId id="293" r:id="rId23"/>
    <p:sldId id="279" r:id="rId24"/>
    <p:sldId id="302" r:id="rId25"/>
    <p:sldId id="301" r:id="rId26"/>
    <p:sldId id="280" r:id="rId27"/>
    <p:sldId id="281" r:id="rId28"/>
    <p:sldId id="291" r:id="rId29"/>
    <p:sldId id="283" r:id="rId30"/>
    <p:sldId id="265" r:id="rId31"/>
    <p:sldId id="284" r:id="rId32"/>
    <p:sldId id="286" r:id="rId33"/>
    <p:sldId id="287" r:id="rId34"/>
    <p:sldId id="288" r:id="rId35"/>
    <p:sldId id="289" r:id="rId36"/>
    <p:sldId id="266" r:id="rId37"/>
    <p:sldId id="292" r:id="rId38"/>
    <p:sldId id="282"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A685F5-4925-406F-B550-87F08AEF54FF}"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233A1-1CE4-4607-B61C-00A3D0E7DF5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2617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A685F5-4925-406F-B550-87F08AEF54FF}"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233A1-1CE4-4607-B61C-00A3D0E7DF54}" type="slidenum">
              <a:rPr lang="en-US" smtClean="0"/>
              <a:t>‹#›</a:t>
            </a:fld>
            <a:endParaRPr lang="en-US"/>
          </a:p>
        </p:txBody>
      </p:sp>
    </p:spTree>
    <p:extLst>
      <p:ext uri="{BB962C8B-B14F-4D97-AF65-F5344CB8AC3E}">
        <p14:creationId xmlns:p14="http://schemas.microsoft.com/office/powerpoint/2010/main" val="249005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A685F5-4925-406F-B550-87F08AEF54FF}"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233A1-1CE4-4607-B61C-00A3D0E7DF54}" type="slidenum">
              <a:rPr lang="en-US" smtClean="0"/>
              <a:t>‹#›</a:t>
            </a:fld>
            <a:endParaRPr lang="en-US"/>
          </a:p>
        </p:txBody>
      </p:sp>
    </p:spTree>
    <p:extLst>
      <p:ext uri="{BB962C8B-B14F-4D97-AF65-F5344CB8AC3E}">
        <p14:creationId xmlns:p14="http://schemas.microsoft.com/office/powerpoint/2010/main" val="99711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A685F5-4925-406F-B550-87F08AEF54FF}"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233A1-1CE4-4607-B61C-00A3D0E7DF54}" type="slidenum">
              <a:rPr lang="en-US" smtClean="0"/>
              <a:t>‹#›</a:t>
            </a:fld>
            <a:endParaRPr lang="en-US"/>
          </a:p>
        </p:txBody>
      </p:sp>
    </p:spTree>
    <p:extLst>
      <p:ext uri="{BB962C8B-B14F-4D97-AF65-F5344CB8AC3E}">
        <p14:creationId xmlns:p14="http://schemas.microsoft.com/office/powerpoint/2010/main" val="101555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A685F5-4925-406F-B550-87F08AEF54FF}"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233A1-1CE4-4607-B61C-00A3D0E7DF5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7870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A685F5-4925-406F-B550-87F08AEF54FF}"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233A1-1CE4-4607-B61C-00A3D0E7DF54}" type="slidenum">
              <a:rPr lang="en-US" smtClean="0"/>
              <a:t>‹#›</a:t>
            </a:fld>
            <a:endParaRPr lang="en-US"/>
          </a:p>
        </p:txBody>
      </p:sp>
    </p:spTree>
    <p:extLst>
      <p:ext uri="{BB962C8B-B14F-4D97-AF65-F5344CB8AC3E}">
        <p14:creationId xmlns:p14="http://schemas.microsoft.com/office/powerpoint/2010/main" val="2695947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A685F5-4925-406F-B550-87F08AEF54FF}" type="datetimeFigureOut">
              <a:rPr lang="en-US" smtClean="0"/>
              <a:t>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B233A1-1CE4-4607-B61C-00A3D0E7DF54}" type="slidenum">
              <a:rPr lang="en-US" smtClean="0"/>
              <a:t>‹#›</a:t>
            </a:fld>
            <a:endParaRPr lang="en-US"/>
          </a:p>
        </p:txBody>
      </p:sp>
    </p:spTree>
    <p:extLst>
      <p:ext uri="{BB962C8B-B14F-4D97-AF65-F5344CB8AC3E}">
        <p14:creationId xmlns:p14="http://schemas.microsoft.com/office/powerpoint/2010/main" val="174638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A685F5-4925-406F-B550-87F08AEF54FF}" type="datetimeFigureOut">
              <a:rPr lang="en-US" smtClean="0"/>
              <a:t>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B233A1-1CE4-4607-B61C-00A3D0E7DF54}" type="slidenum">
              <a:rPr lang="en-US" smtClean="0"/>
              <a:t>‹#›</a:t>
            </a:fld>
            <a:endParaRPr lang="en-US"/>
          </a:p>
        </p:txBody>
      </p:sp>
    </p:spTree>
    <p:extLst>
      <p:ext uri="{BB962C8B-B14F-4D97-AF65-F5344CB8AC3E}">
        <p14:creationId xmlns:p14="http://schemas.microsoft.com/office/powerpoint/2010/main" val="3274973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6A685F5-4925-406F-B550-87F08AEF54FF}" type="datetimeFigureOut">
              <a:rPr lang="en-US" smtClean="0"/>
              <a:t>2/5/2019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6B233A1-1CE4-4607-B61C-00A3D0E7DF54}" type="slidenum">
              <a:rPr lang="en-US" smtClean="0"/>
              <a:t>‹#›</a:t>
            </a:fld>
            <a:endParaRPr lang="en-US"/>
          </a:p>
        </p:txBody>
      </p:sp>
    </p:spTree>
    <p:extLst>
      <p:ext uri="{BB962C8B-B14F-4D97-AF65-F5344CB8AC3E}">
        <p14:creationId xmlns:p14="http://schemas.microsoft.com/office/powerpoint/2010/main" val="64294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6A685F5-4925-406F-B550-87F08AEF54FF}" type="datetimeFigureOut">
              <a:rPr lang="en-US" smtClean="0"/>
              <a:t>2/5/2019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6B233A1-1CE4-4607-B61C-00A3D0E7DF54}" type="slidenum">
              <a:rPr lang="en-US" smtClean="0"/>
              <a:t>‹#›</a:t>
            </a:fld>
            <a:endParaRPr lang="en-US"/>
          </a:p>
        </p:txBody>
      </p:sp>
    </p:spTree>
    <p:extLst>
      <p:ext uri="{BB962C8B-B14F-4D97-AF65-F5344CB8AC3E}">
        <p14:creationId xmlns:p14="http://schemas.microsoft.com/office/powerpoint/2010/main" val="2562602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A685F5-4925-406F-B550-87F08AEF54FF}"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B233A1-1CE4-4607-B61C-00A3D0E7DF54}" type="slidenum">
              <a:rPr lang="en-US" smtClean="0"/>
              <a:t>‹#›</a:t>
            </a:fld>
            <a:endParaRPr lang="en-US"/>
          </a:p>
        </p:txBody>
      </p:sp>
    </p:spTree>
    <p:extLst>
      <p:ext uri="{BB962C8B-B14F-4D97-AF65-F5344CB8AC3E}">
        <p14:creationId xmlns:p14="http://schemas.microsoft.com/office/powerpoint/2010/main" val="2886640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6A685F5-4925-406F-B550-87F08AEF54FF}" type="datetimeFigureOut">
              <a:rPr lang="en-US" smtClean="0"/>
              <a:t>2/5/2019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6B233A1-1CE4-4607-B61C-00A3D0E7DF5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807758"/>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http://www.sctc.local/Faculty_Main/Docs/SCTC_color.bmp"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http://www.sctc.local/Faculty_Main/Docs/SCTC_color.bmp"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5408" y="4505749"/>
            <a:ext cx="7766936" cy="1646302"/>
          </a:xfrm>
        </p:spPr>
        <p:txBody>
          <a:bodyPr>
            <a:normAutofit fontScale="90000"/>
          </a:bodyPr>
          <a:lstStyle/>
          <a:p>
            <a:r>
              <a:rPr lang="en-US" dirty="0"/>
              <a:t>School-Wide Positive Behavior Interventions and Supports</a:t>
            </a:r>
          </a:p>
        </p:txBody>
      </p:sp>
      <p:pic>
        <p:nvPicPr>
          <p:cNvPr id="4" name="Picture 3" descr="http://www.sctc.local/Faculty_Main/Docs/SCTC_color.bmp"/>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74175" y="254499"/>
            <a:ext cx="3976894" cy="1908221"/>
          </a:xfrm>
          <a:prstGeom prst="rect">
            <a:avLst/>
          </a:prstGeom>
          <a:noFill/>
          <a:ln>
            <a:noFill/>
          </a:ln>
        </p:spPr>
      </p:pic>
    </p:spTree>
    <p:extLst>
      <p:ext uri="{BB962C8B-B14F-4D97-AF65-F5344CB8AC3E}">
        <p14:creationId xmlns:p14="http://schemas.microsoft.com/office/powerpoint/2010/main" val="1548310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in it for me?</a:t>
            </a:r>
          </a:p>
        </p:txBody>
      </p:sp>
      <p:sp>
        <p:nvSpPr>
          <p:cNvPr id="3" name="Content Placeholder 2"/>
          <p:cNvSpPr>
            <a:spLocks noGrp="1"/>
          </p:cNvSpPr>
          <p:nvPr>
            <p:ph idx="1"/>
          </p:nvPr>
        </p:nvSpPr>
        <p:spPr>
          <a:xfrm>
            <a:off x="677334" y="1892600"/>
            <a:ext cx="8596668" cy="4367837"/>
          </a:xfrm>
        </p:spPr>
        <p:txBody>
          <a:bodyPr/>
          <a:lstStyle/>
          <a:p>
            <a:r>
              <a:rPr lang="en-US" sz="2800" dirty="0"/>
              <a:t>Increased quality instructional time</a:t>
            </a:r>
          </a:p>
          <a:p>
            <a:r>
              <a:rPr lang="en-US" sz="2800" dirty="0"/>
              <a:t>Less time spent setting limits</a:t>
            </a:r>
          </a:p>
          <a:p>
            <a:r>
              <a:rPr lang="en-US" sz="2800" dirty="0"/>
              <a:t>Better school climate</a:t>
            </a:r>
          </a:p>
          <a:p>
            <a:r>
              <a:rPr lang="en-US" sz="2800" dirty="0"/>
              <a:t>Ownership of school-wide system</a:t>
            </a:r>
          </a:p>
          <a:p>
            <a:r>
              <a:rPr lang="en-US" sz="2800" dirty="0"/>
              <a:t>Use of data for decision-making</a:t>
            </a:r>
          </a:p>
          <a:p>
            <a:r>
              <a:rPr lang="en-US" sz="2800" dirty="0"/>
              <a:t>Efficient use of resources and time </a:t>
            </a:r>
          </a:p>
          <a:p>
            <a:r>
              <a:rPr lang="en-US" sz="2800" dirty="0"/>
              <a:t>Community of practice</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556" y="2160846"/>
            <a:ext cx="2332089" cy="2920999"/>
          </a:xfrm>
          <a:prstGeom prst="rect">
            <a:avLst/>
          </a:prstGeom>
        </p:spPr>
      </p:pic>
    </p:spTree>
    <p:extLst>
      <p:ext uri="{BB962C8B-B14F-4D97-AF65-F5344CB8AC3E}">
        <p14:creationId xmlns:p14="http://schemas.microsoft.com/office/powerpoint/2010/main" val="2671998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Pennsylvania Positive Behavior Supports (PAPBS) SWPBIS Outcome Data</a:t>
            </a:r>
          </a:p>
        </p:txBody>
      </p:sp>
      <p:sp>
        <p:nvSpPr>
          <p:cNvPr id="3" name="Content Placeholder 2"/>
          <p:cNvSpPr>
            <a:spLocks noGrp="1"/>
          </p:cNvSpPr>
          <p:nvPr>
            <p:ph idx="1"/>
          </p:nvPr>
        </p:nvSpPr>
        <p:spPr>
          <a:xfrm>
            <a:off x="678709" y="2303464"/>
            <a:ext cx="10895541" cy="4343728"/>
          </a:xfrm>
        </p:spPr>
        <p:txBody>
          <a:bodyPr>
            <a:normAutofit/>
          </a:bodyPr>
          <a:lstStyle/>
          <a:p>
            <a:pPr marL="0" indent="0">
              <a:buNone/>
            </a:pPr>
            <a:r>
              <a:rPr lang="en-US" sz="2200" dirty="0">
                <a:solidFill>
                  <a:srgbClr val="0070C0"/>
                </a:solidFill>
              </a:rPr>
              <a:t>Schools in PA implementing SWPBIS reported general trends of</a:t>
            </a:r>
            <a:r>
              <a:rPr lang="en-US" sz="2200" dirty="0"/>
              <a:t>:</a:t>
            </a:r>
          </a:p>
          <a:p>
            <a:r>
              <a:rPr lang="en-US" sz="2200" dirty="0"/>
              <a:t>Increases in protective factors and decreases in risk factors on the School Safety Survey</a:t>
            </a:r>
          </a:p>
          <a:p>
            <a:r>
              <a:rPr lang="en-US" sz="2200" dirty="0"/>
              <a:t>Decreases in out-of-school suspensions and expulsions</a:t>
            </a:r>
          </a:p>
          <a:p>
            <a:r>
              <a:rPr lang="en-US" sz="2200" dirty="0"/>
              <a:t>Increases in the number of students scoring Proficient or Advanced on the PSSA (Cohort 1 PBIS school compared to state averages)</a:t>
            </a:r>
          </a:p>
          <a:p>
            <a:r>
              <a:rPr lang="en-US" sz="2200" dirty="0"/>
              <a:t>As few as 0 or 1 office discipline referrals per school year for 90% of students</a:t>
            </a:r>
          </a:p>
          <a:p>
            <a:r>
              <a:rPr lang="en-US" sz="2200" dirty="0"/>
              <a:t>Decreases in out-of-school placements for elementary and secondary students</a:t>
            </a:r>
          </a:p>
          <a:p>
            <a:pPr marL="0" indent="0" algn="r">
              <a:buNone/>
            </a:pPr>
            <a:r>
              <a:rPr lang="en-US" sz="1300" dirty="0"/>
              <a:t>From PAPBS Executive Summary  www.papbs.org </a:t>
            </a:r>
          </a:p>
          <a:p>
            <a:pPr algn="r"/>
            <a:endParaRPr lang="en-US" dirty="0"/>
          </a:p>
          <a:p>
            <a:endParaRPr lang="en-US" dirty="0"/>
          </a:p>
        </p:txBody>
      </p:sp>
    </p:spTree>
    <p:extLst>
      <p:ext uri="{BB962C8B-B14F-4D97-AF65-F5344CB8AC3E}">
        <p14:creationId xmlns:p14="http://schemas.microsoft.com/office/powerpoint/2010/main" val="1538815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484" y="3485072"/>
            <a:ext cx="10676466" cy="2556290"/>
          </a:xfrm>
        </p:spPr>
        <p:txBody>
          <a:bodyPr>
            <a:normAutofit/>
          </a:bodyPr>
          <a:lstStyle/>
          <a:p>
            <a:pPr algn="ctr"/>
            <a:r>
              <a:rPr lang="en-US" sz="2400" dirty="0"/>
              <a:t> The Somerset County Technology Center’s SWPBIS program is called the </a:t>
            </a:r>
            <a:br>
              <a:rPr lang="en-US" sz="2400" dirty="0"/>
            </a:br>
            <a:r>
              <a:rPr lang="en-US" sz="2400" b="1" dirty="0">
                <a:solidFill>
                  <a:srgbClr val="0070C0"/>
                </a:solidFill>
              </a:rPr>
              <a:t>Tech Cash Program</a:t>
            </a:r>
            <a:r>
              <a:rPr lang="en-US" sz="2400" dirty="0"/>
              <a:t>.</a:t>
            </a:r>
          </a:p>
          <a:p>
            <a:pPr algn="ctr"/>
            <a:r>
              <a:rPr lang="en-US" sz="2400" dirty="0"/>
              <a:t>A Staff Handbook for SWPBIS has been created.  In it, you will find information related to the SCTC Tech Cash Program.</a:t>
            </a:r>
          </a:p>
        </p:txBody>
      </p:sp>
      <p:pic>
        <p:nvPicPr>
          <p:cNvPr id="5" name="Picture 4" descr="http://www.sctc.local/Faculty_Main/Docs/SCTC_color.bmp"/>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3724275" y="470853"/>
            <a:ext cx="3743325" cy="2243772"/>
          </a:xfrm>
          <a:prstGeom prst="rect">
            <a:avLst/>
          </a:prstGeom>
          <a:noFill/>
          <a:ln>
            <a:noFill/>
          </a:ln>
        </p:spPr>
      </p:pic>
    </p:spTree>
    <p:extLst>
      <p:ext uri="{BB962C8B-B14F-4D97-AF65-F5344CB8AC3E}">
        <p14:creationId xmlns:p14="http://schemas.microsoft.com/office/powerpoint/2010/main" val="267983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Prevention and Positive School Climate</a:t>
            </a:r>
          </a:p>
        </p:txBody>
      </p:sp>
      <p:sp>
        <p:nvSpPr>
          <p:cNvPr id="3" name="Content Placeholder 2"/>
          <p:cNvSpPr>
            <a:spLocks noGrp="1"/>
          </p:cNvSpPr>
          <p:nvPr>
            <p:ph idx="1"/>
          </p:nvPr>
        </p:nvSpPr>
        <p:spPr>
          <a:xfrm>
            <a:off x="677334" y="2130725"/>
            <a:ext cx="10733616" cy="4882550"/>
          </a:xfrm>
        </p:spPr>
        <p:txBody>
          <a:bodyPr>
            <a:noAutofit/>
          </a:bodyPr>
          <a:lstStyle/>
          <a:p>
            <a:r>
              <a:rPr lang="en-US" sz="2400" dirty="0"/>
              <a:t>Focus on school-wide prevention of misbehavior, reinforcement of appropriate behavior, and building a positive school climate</a:t>
            </a:r>
          </a:p>
          <a:p>
            <a:pPr lvl="1"/>
            <a:r>
              <a:rPr lang="en-US" sz="2400" dirty="0"/>
              <a:t>Teaching school-wide PBIS rules and expectations</a:t>
            </a:r>
          </a:p>
          <a:p>
            <a:pPr lvl="1"/>
            <a:r>
              <a:rPr lang="en-US" sz="2400" dirty="0"/>
              <a:t>School-wide lessons</a:t>
            </a:r>
          </a:p>
          <a:p>
            <a:pPr lvl="1"/>
            <a:r>
              <a:rPr lang="en-US" sz="2400" dirty="0"/>
              <a:t>Frequent Acknowledgement of appropriate behavior</a:t>
            </a:r>
          </a:p>
          <a:p>
            <a:pPr lvl="2"/>
            <a:r>
              <a:rPr lang="en-US" sz="2400" dirty="0"/>
              <a:t>Tech Cash tickets </a:t>
            </a:r>
          </a:p>
          <a:p>
            <a:pPr lvl="2"/>
            <a:r>
              <a:rPr lang="en-US" sz="2400" dirty="0"/>
              <a:t>Frequent, specific praise</a:t>
            </a:r>
          </a:p>
          <a:p>
            <a:pPr lvl="2"/>
            <a:r>
              <a:rPr lang="en-US" sz="2400" dirty="0"/>
              <a:t>Tech Cash ticket exchange for weekly/quarterly/semester rewards</a:t>
            </a:r>
          </a:p>
        </p:txBody>
      </p:sp>
    </p:spTree>
    <p:extLst>
      <p:ext uri="{BB962C8B-B14F-4D97-AF65-F5344CB8AC3E}">
        <p14:creationId xmlns:p14="http://schemas.microsoft.com/office/powerpoint/2010/main" val="1875576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EXPECTATIONS </a:t>
            </a:r>
          </a:p>
        </p:txBody>
      </p:sp>
      <p:sp>
        <p:nvSpPr>
          <p:cNvPr id="3" name="Content Placeholder 2"/>
          <p:cNvSpPr>
            <a:spLocks noGrp="1"/>
          </p:cNvSpPr>
          <p:nvPr>
            <p:ph idx="1"/>
          </p:nvPr>
        </p:nvSpPr>
        <p:spPr>
          <a:xfrm>
            <a:off x="2559012" y="2122489"/>
            <a:ext cx="8596668" cy="3880773"/>
          </a:xfrm>
        </p:spPr>
        <p:txBody>
          <a:bodyPr>
            <a:normAutofit/>
          </a:bodyPr>
          <a:lstStyle/>
          <a:p>
            <a:pPr marL="0" indent="0">
              <a:buNone/>
            </a:pPr>
            <a:r>
              <a:rPr lang="en-US" sz="4000" b="1" dirty="0"/>
              <a:t> Be </a:t>
            </a:r>
            <a:r>
              <a:rPr lang="en-US" sz="4000" b="1" dirty="0" err="1">
                <a:solidFill>
                  <a:schemeClr val="tx1"/>
                </a:solidFill>
              </a:rPr>
              <a:t>Respon</a:t>
            </a:r>
            <a:r>
              <a:rPr lang="en-US" sz="4800" b="1" dirty="0" err="1">
                <a:solidFill>
                  <a:srgbClr val="FF0000"/>
                </a:solidFill>
              </a:rPr>
              <a:t>S</a:t>
            </a:r>
            <a:r>
              <a:rPr lang="en-US" sz="4000" b="1" dirty="0" err="1">
                <a:solidFill>
                  <a:schemeClr val="tx1"/>
                </a:solidFill>
              </a:rPr>
              <a:t>ible</a:t>
            </a:r>
            <a:endParaRPr lang="en-US" sz="4000" dirty="0">
              <a:solidFill>
                <a:schemeClr val="tx1"/>
              </a:solidFill>
            </a:endParaRPr>
          </a:p>
          <a:p>
            <a:pPr marL="0" indent="0">
              <a:buNone/>
            </a:pPr>
            <a:r>
              <a:rPr lang="en-US" sz="4000" b="1" dirty="0"/>
              <a:t>        Be </a:t>
            </a:r>
            <a:r>
              <a:rPr lang="en-US" sz="4000" b="1" dirty="0" err="1"/>
              <a:t>Respe</a:t>
            </a:r>
            <a:r>
              <a:rPr lang="en-US" sz="4800" b="1" dirty="0" err="1">
                <a:solidFill>
                  <a:srgbClr val="FF0000"/>
                </a:solidFill>
              </a:rPr>
              <a:t>C</a:t>
            </a:r>
            <a:r>
              <a:rPr lang="en-US" sz="4000" b="1" dirty="0" err="1"/>
              <a:t>tful</a:t>
            </a:r>
            <a:endParaRPr lang="en-US" sz="4000" b="1" dirty="0"/>
          </a:p>
          <a:p>
            <a:pPr marL="0" indent="0">
              <a:buNone/>
            </a:pPr>
            <a:r>
              <a:rPr lang="en-US" sz="4000" b="1" dirty="0"/>
              <a:t>                  Be </a:t>
            </a:r>
            <a:r>
              <a:rPr lang="en-US" sz="4000" b="1" dirty="0" err="1"/>
              <a:t>Posi</a:t>
            </a:r>
            <a:r>
              <a:rPr lang="en-US" sz="4800" b="1" dirty="0" err="1">
                <a:solidFill>
                  <a:srgbClr val="FF0000"/>
                </a:solidFill>
              </a:rPr>
              <a:t>T</a:t>
            </a:r>
            <a:r>
              <a:rPr lang="en-US" sz="4000" b="1" dirty="0" err="1"/>
              <a:t>ive</a:t>
            </a:r>
            <a:endParaRPr lang="en-US" sz="4000" b="1" dirty="0"/>
          </a:p>
          <a:p>
            <a:pPr marL="0" indent="0">
              <a:buNone/>
            </a:pPr>
            <a:r>
              <a:rPr lang="en-US" sz="4000" b="1" dirty="0"/>
              <a:t>                              Be </a:t>
            </a:r>
            <a:r>
              <a:rPr lang="en-US" sz="4800" b="1" dirty="0">
                <a:solidFill>
                  <a:srgbClr val="FF0000"/>
                </a:solidFill>
              </a:rPr>
              <a:t>C</a:t>
            </a:r>
            <a:r>
              <a:rPr lang="en-US" sz="4000" b="1" dirty="0"/>
              <a:t>areful</a:t>
            </a:r>
            <a:endParaRPr lang="en-US" sz="4000" dirty="0"/>
          </a:p>
        </p:txBody>
      </p:sp>
    </p:spTree>
    <p:extLst>
      <p:ext uri="{BB962C8B-B14F-4D97-AF65-F5344CB8AC3E}">
        <p14:creationId xmlns:p14="http://schemas.microsoft.com/office/powerpoint/2010/main" val="87212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42926" y="285750"/>
            <a:ext cx="11268074" cy="1446550"/>
          </a:xfrm>
          <a:prstGeom prst="rect">
            <a:avLst/>
          </a:prstGeom>
          <a:noFill/>
        </p:spPr>
        <p:txBody>
          <a:bodyPr wrap="square" rtlCol="0">
            <a:spAutoFit/>
          </a:bodyPr>
          <a:lstStyle/>
          <a:p>
            <a:pPr algn="ctr"/>
            <a:r>
              <a:rPr lang="en-US" sz="3600" dirty="0">
                <a:solidFill>
                  <a:schemeClr val="accent1"/>
                </a:solidFill>
              </a:rPr>
              <a:t>Matrix</a:t>
            </a:r>
          </a:p>
          <a:p>
            <a:pPr algn="ctr"/>
            <a:r>
              <a:rPr lang="en-US" sz="2600" dirty="0"/>
              <a:t>The behavior matrix describes behavioral expectations for each area of the school building.  Posters have been developed for each location and will be displayed.</a:t>
            </a:r>
          </a:p>
        </p:txBody>
      </p:sp>
      <p:sp>
        <p:nvSpPr>
          <p:cNvPr id="7" name="TextBox 6"/>
          <p:cNvSpPr txBox="1"/>
          <p:nvPr/>
        </p:nvSpPr>
        <p:spPr>
          <a:xfrm>
            <a:off x="812800" y="3139440"/>
            <a:ext cx="1706880" cy="830997"/>
          </a:xfrm>
          <a:prstGeom prst="rect">
            <a:avLst/>
          </a:prstGeom>
          <a:noFill/>
        </p:spPr>
        <p:txBody>
          <a:bodyPr wrap="square" rtlCol="0">
            <a:spAutoFit/>
          </a:bodyPr>
          <a:lstStyle/>
          <a:p>
            <a:r>
              <a:rPr lang="en-US" sz="2400" dirty="0"/>
              <a:t>Handbook Page 5</a:t>
            </a:r>
          </a:p>
        </p:txBody>
      </p:sp>
      <p:graphicFrame>
        <p:nvGraphicFramePr>
          <p:cNvPr id="3" name="Table 2"/>
          <p:cNvGraphicFramePr>
            <a:graphicFrameLocks noGrp="1"/>
          </p:cNvGraphicFramePr>
          <p:nvPr>
            <p:extLst>
              <p:ext uri="{D42A27DB-BD31-4B8C-83A1-F6EECF244321}">
                <p14:modId xmlns:p14="http://schemas.microsoft.com/office/powerpoint/2010/main" val="946542591"/>
              </p:ext>
            </p:extLst>
          </p:nvPr>
        </p:nvGraphicFramePr>
        <p:xfrm>
          <a:off x="2947988" y="1960900"/>
          <a:ext cx="6457949" cy="4169258"/>
        </p:xfrm>
        <a:graphic>
          <a:graphicData uri="http://schemas.openxmlformats.org/drawingml/2006/table">
            <a:tbl>
              <a:tblPr/>
              <a:tblGrid>
                <a:gridCol w="688235">
                  <a:extLst>
                    <a:ext uri="{9D8B030D-6E8A-4147-A177-3AD203B41FA5}">
                      <a16:colId xmlns:a16="http://schemas.microsoft.com/office/drawing/2014/main" val="413027832"/>
                    </a:ext>
                  </a:extLst>
                </a:gridCol>
                <a:gridCol w="998527">
                  <a:extLst>
                    <a:ext uri="{9D8B030D-6E8A-4147-A177-3AD203B41FA5}">
                      <a16:colId xmlns:a16="http://schemas.microsoft.com/office/drawing/2014/main" val="1533299788"/>
                    </a:ext>
                  </a:extLst>
                </a:gridCol>
                <a:gridCol w="892991">
                  <a:extLst>
                    <a:ext uri="{9D8B030D-6E8A-4147-A177-3AD203B41FA5}">
                      <a16:colId xmlns:a16="http://schemas.microsoft.com/office/drawing/2014/main" val="1840869393"/>
                    </a:ext>
                  </a:extLst>
                </a:gridCol>
                <a:gridCol w="974171">
                  <a:extLst>
                    <a:ext uri="{9D8B030D-6E8A-4147-A177-3AD203B41FA5}">
                      <a16:colId xmlns:a16="http://schemas.microsoft.com/office/drawing/2014/main" val="1903350035"/>
                    </a:ext>
                  </a:extLst>
                </a:gridCol>
                <a:gridCol w="852401">
                  <a:extLst>
                    <a:ext uri="{9D8B030D-6E8A-4147-A177-3AD203B41FA5}">
                      <a16:colId xmlns:a16="http://schemas.microsoft.com/office/drawing/2014/main" val="3226009685"/>
                    </a:ext>
                  </a:extLst>
                </a:gridCol>
                <a:gridCol w="974171">
                  <a:extLst>
                    <a:ext uri="{9D8B030D-6E8A-4147-A177-3AD203B41FA5}">
                      <a16:colId xmlns:a16="http://schemas.microsoft.com/office/drawing/2014/main" val="3777728235"/>
                    </a:ext>
                  </a:extLst>
                </a:gridCol>
                <a:gridCol w="1077453">
                  <a:extLst>
                    <a:ext uri="{9D8B030D-6E8A-4147-A177-3AD203B41FA5}">
                      <a16:colId xmlns:a16="http://schemas.microsoft.com/office/drawing/2014/main" val="1340881009"/>
                    </a:ext>
                  </a:extLst>
                </a:gridCol>
              </a:tblGrid>
              <a:tr h="483516">
                <a:tc>
                  <a:txBody>
                    <a:bodyPr/>
                    <a:lstStyle/>
                    <a:p>
                      <a:endParaRPr lang="en-US" sz="700" dirty="0">
                        <a:effectLst/>
                        <a:latin typeface="Calibri" panose="020F0502020204030204" pitchFamily="34" charset="0"/>
                        <a:cs typeface="Times New Roman" panose="02020603050405020304" pitchFamily="18" charset="0"/>
                      </a:endParaRPr>
                    </a:p>
                  </a:txBody>
                  <a:tcPr marL="64536" marR="64536" marT="32268" marB="3226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Lab</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Theory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Locker Rooms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Transportation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Common Areas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(Restrooms, halls, vending, office, resource)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Co-Op</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788071"/>
                  </a:ext>
                </a:extLst>
              </a:tr>
              <a:tr h="990589">
                <a:tc>
                  <a:txBody>
                    <a:bodyPr/>
                    <a:lstStyle/>
                    <a:p>
                      <a:pPr marL="0" marR="0">
                        <a:lnSpc>
                          <a:spcPct val="107000"/>
                        </a:lnSpc>
                        <a:spcBef>
                          <a:spcPts val="0"/>
                        </a:spcBef>
                        <a:spcAft>
                          <a:spcPts val="80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Be Re</a:t>
                      </a:r>
                      <a:r>
                        <a:rPr lang="en-US" sz="800" b="1" u="sng">
                          <a:effectLst/>
                          <a:latin typeface="Calibri" panose="020F0502020204030204" pitchFamily="34" charset="0"/>
                          <a:ea typeface="Calibri" panose="020F0502020204030204" pitchFamily="34" charset="0"/>
                          <a:cs typeface="Times New Roman" panose="02020603050405020304" pitchFamily="18" charset="0"/>
                        </a:rPr>
                        <a:t>S</a:t>
                      </a:r>
                      <a:r>
                        <a:rPr lang="en-US" sz="800" b="1">
                          <a:effectLst/>
                          <a:latin typeface="Calibri" panose="020F0502020204030204" pitchFamily="34" charset="0"/>
                          <a:ea typeface="Calibri" panose="020F0502020204030204" pitchFamily="34" charset="0"/>
                          <a:cs typeface="Times New Roman" panose="02020603050405020304" pitchFamily="18" charset="0"/>
                        </a:rPr>
                        <a:t>ponsible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-Turn in assignments promptly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-Stay in designated area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-Clean up stations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-Turn in assignments promptly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-Sit is assigned seats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-Put forth your best effort</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-Come to class prepared with all needed materials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-Put your items away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-Use your lockers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-Keep items off the floor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-Lock your lockers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-Only drive or ride with the correct passes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-Sit in your assigned seat (bus)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-Use appropriate entrance when you arrive at school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b="1">
                          <a:effectLst/>
                          <a:latin typeface="Calibri" panose="020F0502020204030204" pitchFamily="34" charset="0"/>
                          <a:ea typeface="Calibri" panose="020F0502020204030204" pitchFamily="34" charset="0"/>
                          <a:cs typeface="Times New Roman" panose="02020603050405020304" pitchFamily="18" charset="0"/>
                        </a:rPr>
                        <a:t>-</a:t>
                      </a:r>
                      <a:r>
                        <a:rPr lang="en-US" sz="700">
                          <a:effectLst/>
                          <a:latin typeface="Calibri" panose="020F0502020204030204" pitchFamily="34" charset="0"/>
                          <a:ea typeface="Calibri" panose="020F0502020204030204" pitchFamily="34" charset="0"/>
                          <a:cs typeface="Times New Roman" panose="02020603050405020304" pitchFamily="18" charset="0"/>
                        </a:rPr>
                        <a:t>Sign out and carry your hall pass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-Have your student ID with you at all times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-Follow your Instructor’s guidelines regarding cell phone use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-Turn in application and all supporting co-op documentation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-Be in your designated area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-Clean up your work area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-Track hours and complete time sheet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5141809"/>
                  </a:ext>
                </a:extLst>
              </a:tr>
              <a:tr h="990589">
                <a:tc>
                  <a:txBody>
                    <a:bodyPr/>
                    <a:lstStyle/>
                    <a:p>
                      <a:pPr marL="0" marR="0">
                        <a:lnSpc>
                          <a:spcPct val="107000"/>
                        </a:lnSpc>
                        <a:spcBef>
                          <a:spcPts val="0"/>
                        </a:spcBef>
                        <a:spcAft>
                          <a:spcPts val="80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Be Respe</a:t>
                      </a:r>
                      <a:r>
                        <a:rPr lang="en-US" sz="800" b="1" u="sng">
                          <a:effectLst/>
                          <a:latin typeface="Calibri" panose="020F0502020204030204" pitchFamily="34" charset="0"/>
                          <a:ea typeface="Calibri" panose="020F0502020204030204" pitchFamily="34" charset="0"/>
                          <a:cs typeface="Times New Roman" panose="02020603050405020304" pitchFamily="18" charset="0"/>
                        </a:rPr>
                        <a:t>C</a:t>
                      </a:r>
                      <a:r>
                        <a:rPr lang="en-US" sz="800" b="1">
                          <a:effectLst/>
                          <a:latin typeface="Calibri" panose="020F0502020204030204" pitchFamily="34" charset="0"/>
                          <a:ea typeface="Calibri" panose="020F0502020204030204" pitchFamily="34" charset="0"/>
                          <a:cs typeface="Times New Roman" panose="02020603050405020304" pitchFamily="18" charset="0"/>
                        </a:rPr>
                        <a:t>tful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-Be courteous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-Follow lab guidelines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-Show empathy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-Be a team player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-Honor others’ personal space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-Respect the rights, opinions &amp; property of others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-Be courteous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-Do your own work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-Follow Theory Room guidelines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-Remain on task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-Put away all classroom materials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-Keep locker area neat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-Honor others’ personal space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-Use appropriate language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-Honor others’ personal space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-Be supportive of others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-Walk quietly in halls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-Respect others’ personal space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-Follow the dress code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-Be courteous to guest speakers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-Show respect to all adults working in the building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-Follow company guidelines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-Be courteous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-Be a team player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4605810"/>
                  </a:ext>
                </a:extLst>
              </a:tr>
              <a:tr h="897181">
                <a:tc>
                  <a:txBody>
                    <a:bodyPr/>
                    <a:lstStyle/>
                    <a:p>
                      <a:pPr marL="0" marR="0">
                        <a:lnSpc>
                          <a:spcPct val="107000"/>
                        </a:lnSpc>
                        <a:spcBef>
                          <a:spcPts val="0"/>
                        </a:spcBef>
                        <a:spcAft>
                          <a:spcPts val="80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Be Posi</a:t>
                      </a:r>
                      <a:r>
                        <a:rPr lang="en-US" sz="800" b="1" u="sng">
                          <a:effectLst/>
                          <a:latin typeface="Calibri" panose="020F0502020204030204" pitchFamily="34" charset="0"/>
                          <a:ea typeface="Calibri" panose="020F0502020204030204" pitchFamily="34" charset="0"/>
                          <a:cs typeface="Times New Roman" panose="02020603050405020304" pitchFamily="18" charset="0"/>
                        </a:rPr>
                        <a:t>T</a:t>
                      </a:r>
                      <a:r>
                        <a:rPr lang="en-US" sz="800" b="1">
                          <a:effectLst/>
                          <a:latin typeface="Calibri" panose="020F0502020204030204" pitchFamily="34" charset="0"/>
                          <a:ea typeface="Calibri" panose="020F0502020204030204" pitchFamily="34" charset="0"/>
                          <a:cs typeface="Times New Roman" panose="02020603050405020304" pitchFamily="18" charset="0"/>
                        </a:rPr>
                        <a:t>ive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-Encourage others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-Provide quality customer service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-Demonstrate creativity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-Encourage others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-Participate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-Treat others how you want to be treated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-Demonstrate creativity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-Respect others’ privacy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-Support your peers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-Arrive on time and report to class promptly for attendance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-Use time efficiently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-Represent yourself and SCTC in a positive manner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-Arrive in a timely fashion for your shift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-work from start to finish</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-Wear appropriate work attire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411183"/>
                  </a:ext>
                </a:extLst>
              </a:tr>
              <a:tr h="616956">
                <a:tc>
                  <a:txBody>
                    <a:bodyPr/>
                    <a:lstStyle/>
                    <a:p>
                      <a:pPr marL="0" marR="0">
                        <a:lnSpc>
                          <a:spcPct val="107000"/>
                        </a:lnSpc>
                        <a:spcBef>
                          <a:spcPts val="0"/>
                        </a:spcBef>
                        <a:spcAft>
                          <a:spcPts val="80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Be </a:t>
                      </a:r>
                      <a:r>
                        <a:rPr lang="en-US" sz="800" b="1" u="sng">
                          <a:effectLst/>
                          <a:latin typeface="Calibri" panose="020F0502020204030204" pitchFamily="34" charset="0"/>
                          <a:ea typeface="Calibri" panose="020F0502020204030204" pitchFamily="34" charset="0"/>
                          <a:cs typeface="Times New Roman" panose="02020603050405020304" pitchFamily="18" charset="0"/>
                        </a:rPr>
                        <a:t>C</a:t>
                      </a:r>
                      <a:r>
                        <a:rPr lang="en-US" sz="800" b="1">
                          <a:effectLst/>
                          <a:latin typeface="Calibri" panose="020F0502020204030204" pitchFamily="34" charset="0"/>
                          <a:ea typeface="Calibri" panose="020F0502020204030204" pitchFamily="34" charset="0"/>
                          <a:cs typeface="Times New Roman" panose="02020603050405020304" pitchFamily="18" charset="0"/>
                        </a:rPr>
                        <a:t>areful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-Wear PPE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-Pay attention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-Follow all safety guidelines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-Use tools/equipment for their intended use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-Respect others’ personal space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-Treat school property with care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-Sit in chairs properly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-Report any issues, bullying, or unsafe activity to Instructor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-Follow bus guidelines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-Remain seated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-Follow traffic laws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-Walk safely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-Report any issues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-Treat school property with care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-Wear PPE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-Pay attention and follow all company safety guidelines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-Report all issues to Co-op Coordinator</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4536" marR="64536" marT="32268" marB="3226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2912703"/>
                  </a:ext>
                </a:extLst>
              </a:tr>
            </a:tbl>
          </a:graphicData>
        </a:graphic>
      </p:graphicFrame>
    </p:spTree>
    <p:extLst>
      <p:ext uri="{BB962C8B-B14F-4D97-AF65-F5344CB8AC3E}">
        <p14:creationId xmlns:p14="http://schemas.microsoft.com/office/powerpoint/2010/main" val="55245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82943180"/>
              </p:ext>
            </p:extLst>
          </p:nvPr>
        </p:nvGraphicFramePr>
        <p:xfrm>
          <a:off x="4625769" y="2037779"/>
          <a:ext cx="3000788" cy="4115166"/>
        </p:xfrm>
        <a:graphic>
          <a:graphicData uri="http://schemas.openxmlformats.org/drawingml/2006/table">
            <a:tbl>
              <a:tblPr firstRow="1" firstCol="1" bandRow="1"/>
              <a:tblGrid>
                <a:gridCol w="1317566">
                  <a:extLst>
                    <a:ext uri="{9D8B030D-6E8A-4147-A177-3AD203B41FA5}">
                      <a16:colId xmlns:a16="http://schemas.microsoft.com/office/drawing/2014/main" val="2806150850"/>
                    </a:ext>
                  </a:extLst>
                </a:gridCol>
                <a:gridCol w="1683222">
                  <a:extLst>
                    <a:ext uri="{9D8B030D-6E8A-4147-A177-3AD203B41FA5}">
                      <a16:colId xmlns:a16="http://schemas.microsoft.com/office/drawing/2014/main" val="618995510"/>
                    </a:ext>
                  </a:extLst>
                </a:gridCol>
              </a:tblGrid>
              <a:tr h="928321">
                <a:tc>
                  <a:txBody>
                    <a:bodyPr/>
                    <a:lstStyle/>
                    <a:p>
                      <a:pPr marL="0" marR="0" algn="ctr">
                        <a:lnSpc>
                          <a:spcPct val="107000"/>
                        </a:lnSpc>
                        <a:spcBef>
                          <a:spcPts val="0"/>
                        </a:spcBef>
                        <a:spcAft>
                          <a:spcPts val="0"/>
                        </a:spcAft>
                      </a:pPr>
                      <a:r>
                        <a:rPr lang="en-US" sz="10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RESPONSIBLE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026" marR="25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a:effectLst/>
                          <a:latin typeface="Calibri" panose="020F0502020204030204" pitchFamily="34" charset="0"/>
                          <a:ea typeface="Calibri" panose="020F0502020204030204" pitchFamily="34" charset="0"/>
                          <a:cs typeface="Times New Roman" panose="02020603050405020304" pitchFamily="18" charset="0"/>
                        </a:rPr>
                        <a:t>Turn in assignments promptly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a:effectLst/>
                          <a:latin typeface="Calibri" panose="020F0502020204030204" pitchFamily="34" charset="0"/>
                          <a:ea typeface="Calibri" panose="020F0502020204030204" pitchFamily="34" charset="0"/>
                          <a:cs typeface="Times New Roman" panose="02020603050405020304" pitchFamily="18" charset="0"/>
                        </a:rPr>
                        <a:t>Sit in assigned seats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a:effectLst/>
                          <a:latin typeface="Calibri" panose="020F0502020204030204" pitchFamily="34" charset="0"/>
                          <a:ea typeface="Calibri" panose="020F0502020204030204" pitchFamily="34" charset="0"/>
                          <a:cs typeface="Times New Roman" panose="02020603050405020304" pitchFamily="18" charset="0"/>
                        </a:rPr>
                        <a:t>Put forth your best effort</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a:effectLst/>
                          <a:latin typeface="Calibri" panose="020F0502020204030204" pitchFamily="34" charset="0"/>
                          <a:ea typeface="Calibri" panose="020F0502020204030204" pitchFamily="34" charset="0"/>
                          <a:cs typeface="Times New Roman" panose="02020603050405020304" pitchFamily="18" charset="0"/>
                        </a:rPr>
                        <a:t>Come to class prepared with all needed materials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026" marR="2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645287"/>
                  </a:ext>
                </a:extLst>
              </a:tr>
              <a:tr h="1237761">
                <a:tc>
                  <a:txBody>
                    <a:bodyPr/>
                    <a:lstStyle/>
                    <a:p>
                      <a:pPr marL="0" marR="0" algn="ctr">
                        <a:lnSpc>
                          <a:spcPct val="107000"/>
                        </a:lnSpc>
                        <a:spcBef>
                          <a:spcPts val="0"/>
                        </a:spcBef>
                        <a:spcAft>
                          <a:spcPts val="0"/>
                        </a:spcAft>
                      </a:pPr>
                      <a:r>
                        <a:rPr lang="en-US" sz="10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RESPECTFUL</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026" marR="25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a:effectLst/>
                          <a:latin typeface="Calibri" panose="020F0502020204030204" pitchFamily="34" charset="0"/>
                          <a:ea typeface="Calibri" panose="020F0502020204030204" pitchFamily="34" charset="0"/>
                          <a:cs typeface="Times New Roman" panose="02020603050405020304" pitchFamily="18" charset="0"/>
                        </a:rPr>
                        <a:t>Be courteous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a:effectLst/>
                          <a:latin typeface="Calibri" panose="020F0502020204030204" pitchFamily="34" charset="0"/>
                          <a:ea typeface="Calibri" panose="020F0502020204030204" pitchFamily="34" charset="0"/>
                          <a:cs typeface="Times New Roman" panose="02020603050405020304" pitchFamily="18" charset="0"/>
                        </a:rPr>
                        <a:t>Do your own work</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a:effectLst/>
                          <a:latin typeface="Calibri" panose="020F0502020204030204" pitchFamily="34" charset="0"/>
                          <a:ea typeface="Calibri" panose="020F0502020204030204" pitchFamily="34" charset="0"/>
                          <a:cs typeface="Times New Roman" panose="02020603050405020304" pitchFamily="18" charset="0"/>
                        </a:rPr>
                        <a:t>Follow Theory Room guidelines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a:effectLst/>
                          <a:latin typeface="Calibri" panose="020F0502020204030204" pitchFamily="34" charset="0"/>
                          <a:ea typeface="Calibri" panose="020F0502020204030204" pitchFamily="34" charset="0"/>
                          <a:cs typeface="Times New Roman" panose="02020603050405020304" pitchFamily="18" charset="0"/>
                        </a:rPr>
                        <a:t>Remain on task</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a:effectLst/>
                          <a:latin typeface="Calibri" panose="020F0502020204030204" pitchFamily="34" charset="0"/>
                          <a:ea typeface="Calibri" panose="020F0502020204030204" pitchFamily="34" charset="0"/>
                          <a:cs typeface="Times New Roman" panose="02020603050405020304" pitchFamily="18" charset="0"/>
                        </a:rPr>
                        <a:t>Put away all classroom materials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026" marR="2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3883986"/>
                  </a:ext>
                </a:extLst>
              </a:tr>
              <a:tr h="928321">
                <a:tc>
                  <a:txBody>
                    <a:bodyPr/>
                    <a:lstStyle/>
                    <a:p>
                      <a:pPr marL="0" marR="0" algn="ctr">
                        <a:lnSpc>
                          <a:spcPct val="107000"/>
                        </a:lnSpc>
                        <a:spcBef>
                          <a:spcPts val="0"/>
                        </a:spcBef>
                        <a:spcAft>
                          <a:spcPts val="0"/>
                        </a:spcAft>
                      </a:pPr>
                      <a:r>
                        <a:rPr lang="en-US" sz="1000" dirty="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POSITIVE</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5026" marR="25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a:effectLst/>
                          <a:latin typeface="Calibri" panose="020F0502020204030204" pitchFamily="34" charset="0"/>
                          <a:ea typeface="Calibri" panose="020F0502020204030204" pitchFamily="34" charset="0"/>
                          <a:cs typeface="Times New Roman" panose="02020603050405020304" pitchFamily="18" charset="0"/>
                        </a:rPr>
                        <a:t>Encourage others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a:effectLst/>
                          <a:latin typeface="Calibri" panose="020F0502020204030204" pitchFamily="34" charset="0"/>
                          <a:ea typeface="Calibri" panose="020F0502020204030204" pitchFamily="34" charset="0"/>
                          <a:cs typeface="Times New Roman" panose="02020603050405020304" pitchFamily="18" charset="0"/>
                        </a:rPr>
                        <a:t>Participate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a:effectLst/>
                          <a:latin typeface="Calibri" panose="020F0502020204030204" pitchFamily="34" charset="0"/>
                          <a:ea typeface="Calibri" panose="020F0502020204030204" pitchFamily="34" charset="0"/>
                          <a:cs typeface="Times New Roman" panose="02020603050405020304" pitchFamily="18" charset="0"/>
                        </a:rPr>
                        <a:t>Treat others how you want to be treated</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a:effectLst/>
                          <a:latin typeface="Calibri" panose="020F0502020204030204" pitchFamily="34" charset="0"/>
                          <a:ea typeface="Calibri" panose="020F0502020204030204" pitchFamily="34" charset="0"/>
                          <a:cs typeface="Times New Roman" panose="02020603050405020304" pitchFamily="18" charset="0"/>
                        </a:rPr>
                        <a:t>Demonstrate creativity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026" marR="2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13235"/>
                  </a:ext>
                </a:extLst>
              </a:tr>
              <a:tr h="928321">
                <a:tc>
                  <a:txBody>
                    <a:bodyPr/>
                    <a:lstStyle/>
                    <a:p>
                      <a:pPr marL="0" marR="0" algn="ctr">
                        <a:lnSpc>
                          <a:spcPct val="107000"/>
                        </a:lnSpc>
                        <a:spcBef>
                          <a:spcPts val="0"/>
                        </a:spcBef>
                        <a:spcAft>
                          <a:spcPts val="0"/>
                        </a:spcAft>
                      </a:pPr>
                      <a:r>
                        <a:rPr lang="en-US" sz="10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CAREFUL</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5026" marR="25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dirty="0">
                          <a:effectLst/>
                          <a:latin typeface="Calibri" panose="020F0502020204030204" pitchFamily="34" charset="0"/>
                          <a:ea typeface="Calibri" panose="020F0502020204030204" pitchFamily="34" charset="0"/>
                          <a:cs typeface="Times New Roman" panose="02020603050405020304" pitchFamily="18" charset="0"/>
                        </a:rPr>
                        <a:t>Respect others’ personal space</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dirty="0">
                          <a:effectLst/>
                          <a:latin typeface="Calibri" panose="020F0502020204030204" pitchFamily="34" charset="0"/>
                          <a:ea typeface="Calibri" panose="020F0502020204030204" pitchFamily="34" charset="0"/>
                          <a:cs typeface="Times New Roman" panose="02020603050405020304" pitchFamily="18" charset="0"/>
                        </a:rPr>
                        <a:t>Treat school property with care</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900" dirty="0">
                          <a:effectLst/>
                          <a:latin typeface="Calibri" panose="020F0502020204030204" pitchFamily="34" charset="0"/>
                          <a:ea typeface="Calibri" panose="020F0502020204030204" pitchFamily="34" charset="0"/>
                          <a:cs typeface="Times New Roman" panose="02020603050405020304" pitchFamily="18" charset="0"/>
                        </a:rPr>
                        <a:t>Sit in chairs properly</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5026" marR="2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4388563"/>
                  </a:ext>
                </a:extLst>
              </a:tr>
            </a:tbl>
          </a:graphicData>
        </a:graphic>
      </p:graphicFrame>
      <p:pic>
        <p:nvPicPr>
          <p:cNvPr id="5" name="Picture 4"/>
          <p:cNvPicPr>
            <a:picLocks noChangeAspect="1"/>
          </p:cNvPicPr>
          <p:nvPr/>
        </p:nvPicPr>
        <p:blipFill>
          <a:blip r:embed="rId2"/>
          <a:stretch>
            <a:fillRect/>
          </a:stretch>
        </p:blipFill>
        <p:spPr>
          <a:xfrm>
            <a:off x="1645140" y="95820"/>
            <a:ext cx="8962046" cy="1941959"/>
          </a:xfrm>
          <a:prstGeom prst="rect">
            <a:avLst/>
          </a:prstGeom>
        </p:spPr>
      </p:pic>
    </p:spTree>
    <p:extLst>
      <p:ext uri="{BB962C8B-B14F-4D97-AF65-F5344CB8AC3E}">
        <p14:creationId xmlns:p14="http://schemas.microsoft.com/office/powerpoint/2010/main" val="2713654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53597" y="152400"/>
            <a:ext cx="9145132" cy="1941959"/>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710524474"/>
              </p:ext>
            </p:extLst>
          </p:nvPr>
        </p:nvGraphicFramePr>
        <p:xfrm>
          <a:off x="4375936" y="1858963"/>
          <a:ext cx="3500454" cy="4632326"/>
        </p:xfrm>
        <a:graphic>
          <a:graphicData uri="http://schemas.openxmlformats.org/drawingml/2006/table">
            <a:tbl>
              <a:tblPr firstRow="1" firstCol="1" bandRow="1"/>
              <a:tblGrid>
                <a:gridCol w="1512079">
                  <a:extLst>
                    <a:ext uri="{9D8B030D-6E8A-4147-A177-3AD203B41FA5}">
                      <a16:colId xmlns:a16="http://schemas.microsoft.com/office/drawing/2014/main" val="2702401868"/>
                    </a:ext>
                  </a:extLst>
                </a:gridCol>
                <a:gridCol w="1988375">
                  <a:extLst>
                    <a:ext uri="{9D8B030D-6E8A-4147-A177-3AD203B41FA5}">
                      <a16:colId xmlns:a16="http://schemas.microsoft.com/office/drawing/2014/main" val="521197116"/>
                    </a:ext>
                  </a:extLst>
                </a:gridCol>
              </a:tblGrid>
              <a:tr h="874505">
                <a:tc>
                  <a:txBody>
                    <a:bodyPr/>
                    <a:lstStyle/>
                    <a:p>
                      <a:pPr marL="0" marR="0" algn="ctr">
                        <a:lnSpc>
                          <a:spcPct val="107000"/>
                        </a:lnSpc>
                        <a:spcBef>
                          <a:spcPts val="0"/>
                        </a:spcBef>
                        <a:spcAft>
                          <a:spcPts val="0"/>
                        </a:spcAft>
                      </a:pPr>
                      <a:r>
                        <a:rPr lang="en-US" sz="11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RESPONSIBLE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6272" marR="262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Turn in assignments promptly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Stay in designated area</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Clean up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Stations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6272" marR="262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3254526"/>
                  </a:ext>
                </a:extLst>
              </a:tr>
              <a:tr h="1399209">
                <a:tc>
                  <a:txBody>
                    <a:bodyPr/>
                    <a:lstStyle/>
                    <a:p>
                      <a:pPr marL="0" marR="0" algn="ctr">
                        <a:lnSpc>
                          <a:spcPct val="107000"/>
                        </a:lnSpc>
                        <a:spcBef>
                          <a:spcPts val="0"/>
                        </a:spcBef>
                        <a:spcAft>
                          <a:spcPts val="0"/>
                        </a:spcAft>
                      </a:pPr>
                      <a:r>
                        <a:rPr lang="en-US" sz="11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RESPECTFUL</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6272" marR="262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Be courteous</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Follow lab guidelines</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Show empathy</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Be a team player</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Honor others’ personal space</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Respect the rights, opinions &amp; property of others</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6272" marR="262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385982"/>
                  </a:ext>
                </a:extLst>
              </a:tr>
              <a:tr h="699604">
                <a:tc>
                  <a:txBody>
                    <a:bodyPr/>
                    <a:lstStyle/>
                    <a:p>
                      <a:pPr marL="0" marR="0" algn="ctr">
                        <a:lnSpc>
                          <a:spcPct val="107000"/>
                        </a:lnSpc>
                        <a:spcBef>
                          <a:spcPts val="0"/>
                        </a:spcBef>
                        <a:spcAft>
                          <a:spcPts val="0"/>
                        </a:spcAft>
                      </a:pPr>
                      <a:r>
                        <a:rPr lang="en-US" sz="11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POSITIVE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6272" marR="262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Encourage others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Provide quality customer service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Demonstrate creativity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6272" marR="262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4230710"/>
                  </a:ext>
                </a:extLst>
              </a:tr>
              <a:tr h="1049406">
                <a:tc>
                  <a:txBody>
                    <a:bodyPr/>
                    <a:lstStyle/>
                    <a:p>
                      <a:pPr marL="0" marR="0" algn="ctr">
                        <a:lnSpc>
                          <a:spcPct val="107000"/>
                        </a:lnSpc>
                        <a:spcBef>
                          <a:spcPts val="0"/>
                        </a:spcBef>
                        <a:spcAft>
                          <a:spcPts val="0"/>
                        </a:spcAft>
                      </a:pPr>
                      <a:r>
                        <a:rPr lang="en-US" sz="11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CAREFUL</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6272" marR="262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Wear PPE</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Pay attention</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Follow all safety guidelines</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Use tools / equipment for their intended use</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6272" marR="262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8031694"/>
                  </a:ext>
                </a:extLst>
              </a:tr>
            </a:tbl>
          </a:graphicData>
        </a:graphic>
      </p:graphicFrame>
    </p:spTree>
    <p:extLst>
      <p:ext uri="{BB962C8B-B14F-4D97-AF65-F5344CB8AC3E}">
        <p14:creationId xmlns:p14="http://schemas.microsoft.com/office/powerpoint/2010/main" val="4183087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279263" y="1699626"/>
          <a:ext cx="5693799" cy="4302982"/>
        </p:xfrm>
        <a:graphic>
          <a:graphicData uri="http://schemas.openxmlformats.org/drawingml/2006/table">
            <a:tbl>
              <a:tblPr firstRow="1" firstCol="1" bandRow="1"/>
              <a:tblGrid>
                <a:gridCol w="2499995">
                  <a:extLst>
                    <a:ext uri="{9D8B030D-6E8A-4147-A177-3AD203B41FA5}">
                      <a16:colId xmlns:a16="http://schemas.microsoft.com/office/drawing/2014/main" val="1312677231"/>
                    </a:ext>
                  </a:extLst>
                </a:gridCol>
                <a:gridCol w="3193804">
                  <a:extLst>
                    <a:ext uri="{9D8B030D-6E8A-4147-A177-3AD203B41FA5}">
                      <a16:colId xmlns:a16="http://schemas.microsoft.com/office/drawing/2014/main" val="1793601464"/>
                    </a:ext>
                  </a:extLst>
                </a:gridCol>
              </a:tblGrid>
              <a:tr h="1380581">
                <a:tc>
                  <a:txBody>
                    <a:bodyPr/>
                    <a:lstStyle/>
                    <a:p>
                      <a:pPr marL="0" marR="0" algn="ctr">
                        <a:lnSpc>
                          <a:spcPct val="107000"/>
                        </a:lnSpc>
                        <a:spcBef>
                          <a:spcPts val="0"/>
                        </a:spcBef>
                        <a:spcAft>
                          <a:spcPts val="0"/>
                        </a:spcAft>
                      </a:pPr>
                      <a:r>
                        <a:rPr lang="en-US" sz="19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RESPONSIBLE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85" marR="47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Times New Roman" panose="02020603050405020304" pitchFamily="18" charset="0"/>
                        </a:rPr>
                        <a:t>Put your items away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Times New Roman" panose="02020603050405020304" pitchFamily="18" charset="0"/>
                        </a:rPr>
                        <a:t>Use your lockers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Times New Roman" panose="02020603050405020304" pitchFamily="18" charset="0"/>
                        </a:rPr>
                        <a:t>Keep items off the floor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Times New Roman" panose="02020603050405020304" pitchFamily="18" charset="0"/>
                        </a:rPr>
                        <a:t>Lock your lockers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85" marR="47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0142478"/>
                  </a:ext>
                </a:extLst>
              </a:tr>
              <a:tr h="880715">
                <a:tc>
                  <a:txBody>
                    <a:bodyPr/>
                    <a:lstStyle/>
                    <a:p>
                      <a:pPr marL="0" marR="0" algn="ctr">
                        <a:lnSpc>
                          <a:spcPct val="107000"/>
                        </a:lnSpc>
                        <a:spcBef>
                          <a:spcPts val="0"/>
                        </a:spcBef>
                        <a:spcAft>
                          <a:spcPts val="0"/>
                        </a:spcAft>
                      </a:pPr>
                      <a:r>
                        <a:rPr lang="en-US" sz="19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RESPECTFUL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85" marR="47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Times New Roman" panose="02020603050405020304" pitchFamily="18" charset="0"/>
                        </a:rPr>
                        <a:t>Keep locker area neat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Times New Roman" panose="02020603050405020304" pitchFamily="18" charset="0"/>
                        </a:rPr>
                        <a:t>Honor others’ personal space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85" marR="47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403155"/>
                  </a:ext>
                </a:extLst>
              </a:tr>
              <a:tr h="880715">
                <a:tc>
                  <a:txBody>
                    <a:bodyPr/>
                    <a:lstStyle/>
                    <a:p>
                      <a:pPr marL="0" marR="0" algn="ctr">
                        <a:lnSpc>
                          <a:spcPct val="107000"/>
                        </a:lnSpc>
                        <a:spcBef>
                          <a:spcPts val="0"/>
                        </a:spcBef>
                        <a:spcAft>
                          <a:spcPts val="0"/>
                        </a:spcAft>
                      </a:pPr>
                      <a:r>
                        <a:rPr lang="en-US" sz="19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POSITIVE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85" marR="47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Times New Roman" panose="02020603050405020304" pitchFamily="18" charset="0"/>
                        </a:rPr>
                        <a:t>Respect others’ privacy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Times New Roman" panose="02020603050405020304" pitchFamily="18" charset="0"/>
                        </a:rPr>
                        <a:t>Support your peers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85" marR="47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202359"/>
                  </a:ext>
                </a:extLst>
              </a:tr>
              <a:tr h="880715">
                <a:tc>
                  <a:txBody>
                    <a:bodyPr/>
                    <a:lstStyle/>
                    <a:p>
                      <a:pPr marL="0" marR="0" algn="ctr">
                        <a:lnSpc>
                          <a:spcPct val="107000"/>
                        </a:lnSpc>
                        <a:spcBef>
                          <a:spcPts val="0"/>
                        </a:spcBef>
                        <a:spcAft>
                          <a:spcPts val="0"/>
                        </a:spcAft>
                      </a:pPr>
                      <a:r>
                        <a:rPr lang="en-US" sz="19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CAREFUL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85" marR="47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Report any issues, bullying, or unsafe activity to instructor</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485" marR="47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95566"/>
                  </a:ext>
                </a:extLst>
              </a:tr>
            </a:tbl>
          </a:graphicData>
        </a:graphic>
      </p:graphicFrame>
      <p:sp>
        <p:nvSpPr>
          <p:cNvPr id="4" name="Rectangle 3"/>
          <p:cNvSpPr/>
          <p:nvPr/>
        </p:nvSpPr>
        <p:spPr>
          <a:xfrm>
            <a:off x="1411287" y="177674"/>
            <a:ext cx="9429750" cy="1643912"/>
          </a:xfrm>
          <a:prstGeom prst="rect">
            <a:avLst/>
          </a:prstGeom>
        </p:spPr>
        <p:txBody>
          <a:bodyPr wrap="square">
            <a:spAutoFit/>
          </a:bodyPr>
          <a:lstStyle/>
          <a:p>
            <a:pPr algn="ctr">
              <a:lnSpc>
                <a:spcPct val="107000"/>
              </a:lnSpc>
              <a:spcAft>
                <a:spcPts val="800"/>
              </a:spcAft>
            </a:pPr>
            <a:r>
              <a:rPr lang="en-US" sz="4400" b="1" dirty="0">
                <a:solidFill>
                  <a:srgbClr val="2E74B5"/>
                </a:solidFill>
                <a:latin typeface="Algerian" panose="04020705040A02060702" pitchFamily="82" charset="0"/>
                <a:ea typeface="Calibri" panose="020F0502020204030204" pitchFamily="34" charset="0"/>
                <a:cs typeface="Times New Roman" panose="02020603050405020304" pitchFamily="18" charset="0"/>
              </a:rPr>
              <a:t>Behavioral Expectations</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4400" b="1" dirty="0">
                <a:solidFill>
                  <a:srgbClr val="2E74B5"/>
                </a:solidFill>
                <a:latin typeface="Algerian" panose="04020705040A02060702" pitchFamily="82" charset="0"/>
                <a:ea typeface="Calibri" panose="020F0502020204030204" pitchFamily="34" charset="0"/>
                <a:cs typeface="Times New Roman" panose="02020603050405020304" pitchFamily="18" charset="0"/>
              </a:rPr>
              <a:t>In Locker rooms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198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80117745"/>
              </p:ext>
            </p:extLst>
          </p:nvPr>
        </p:nvGraphicFramePr>
        <p:xfrm>
          <a:off x="3831443" y="1659256"/>
          <a:ext cx="4589440" cy="4848608"/>
        </p:xfrm>
        <a:graphic>
          <a:graphicData uri="http://schemas.openxmlformats.org/drawingml/2006/table">
            <a:tbl>
              <a:tblPr firstRow="1" firstCol="1" bandRow="1"/>
              <a:tblGrid>
                <a:gridCol w="2015101">
                  <a:extLst>
                    <a:ext uri="{9D8B030D-6E8A-4147-A177-3AD203B41FA5}">
                      <a16:colId xmlns:a16="http://schemas.microsoft.com/office/drawing/2014/main" val="2304841303"/>
                    </a:ext>
                  </a:extLst>
                </a:gridCol>
                <a:gridCol w="2574339">
                  <a:extLst>
                    <a:ext uri="{9D8B030D-6E8A-4147-A177-3AD203B41FA5}">
                      <a16:colId xmlns:a16="http://schemas.microsoft.com/office/drawing/2014/main" val="978226373"/>
                    </a:ext>
                  </a:extLst>
                </a:gridCol>
              </a:tblGrid>
              <a:tr h="1419785">
                <a:tc>
                  <a:txBody>
                    <a:bodyPr/>
                    <a:lstStyle/>
                    <a:p>
                      <a:pPr marL="0" marR="0" algn="ctr">
                        <a:lnSpc>
                          <a:spcPct val="107000"/>
                        </a:lnSpc>
                        <a:spcBef>
                          <a:spcPts val="0"/>
                        </a:spcBef>
                        <a:spcAft>
                          <a:spcPts val="0"/>
                        </a:spcAft>
                      </a:pPr>
                      <a:r>
                        <a:rPr lang="en-US" sz="16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RESPONSIBLE</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8275" marR="38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500" dirty="0">
                          <a:effectLst/>
                          <a:latin typeface="Calibri" panose="020F0502020204030204" pitchFamily="34" charset="0"/>
                          <a:ea typeface="Calibri" panose="020F0502020204030204" pitchFamily="34" charset="0"/>
                          <a:cs typeface="Times New Roman" panose="02020603050405020304" pitchFamily="18" charset="0"/>
                        </a:rPr>
                        <a:t>Only drive or ride with the correct passes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500" dirty="0">
                          <a:effectLst/>
                          <a:latin typeface="Calibri" panose="020F0502020204030204" pitchFamily="34" charset="0"/>
                          <a:ea typeface="Calibri" panose="020F0502020204030204" pitchFamily="34" charset="0"/>
                          <a:cs typeface="Times New Roman" panose="02020603050405020304" pitchFamily="18" charset="0"/>
                        </a:rPr>
                        <a:t>Sit in your assigned seat (bus)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500" dirty="0">
                          <a:effectLst/>
                          <a:latin typeface="Calibri" panose="020F0502020204030204" pitchFamily="34" charset="0"/>
                          <a:ea typeface="Calibri" panose="020F0502020204030204" pitchFamily="34" charset="0"/>
                          <a:cs typeface="Times New Roman" panose="02020603050405020304" pitchFamily="18" charset="0"/>
                        </a:rPr>
                        <a:t>Use appropriate entrance when you arrive at school</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275" marR="38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582314"/>
                  </a:ext>
                </a:extLst>
              </a:tr>
              <a:tr h="946523">
                <a:tc>
                  <a:txBody>
                    <a:bodyPr/>
                    <a:lstStyle/>
                    <a:p>
                      <a:pPr marL="0" marR="0" algn="ctr">
                        <a:lnSpc>
                          <a:spcPct val="107000"/>
                        </a:lnSpc>
                        <a:spcBef>
                          <a:spcPts val="0"/>
                        </a:spcBef>
                        <a:spcAft>
                          <a:spcPts val="0"/>
                        </a:spcAft>
                      </a:pPr>
                      <a:r>
                        <a:rPr lang="en-US" sz="16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RESPECTFUL</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8275" marR="38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500">
                          <a:effectLst/>
                          <a:latin typeface="Calibri" panose="020F0502020204030204" pitchFamily="34" charset="0"/>
                          <a:ea typeface="Calibri" panose="020F0502020204030204" pitchFamily="34" charset="0"/>
                          <a:cs typeface="Times New Roman" panose="02020603050405020304" pitchFamily="18" charset="0"/>
                        </a:rPr>
                        <a:t>Use appropriate language</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500">
                          <a:effectLst/>
                          <a:latin typeface="Calibri" panose="020F0502020204030204" pitchFamily="34" charset="0"/>
                          <a:ea typeface="Calibri" panose="020F0502020204030204" pitchFamily="34" charset="0"/>
                          <a:cs typeface="Times New Roman" panose="02020603050405020304" pitchFamily="18" charset="0"/>
                        </a:rPr>
                        <a:t>Honor others’ personal space</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500">
                          <a:effectLst/>
                          <a:latin typeface="Calibri" panose="020F0502020204030204" pitchFamily="34" charset="0"/>
                          <a:ea typeface="Calibri" panose="020F0502020204030204" pitchFamily="34" charset="0"/>
                          <a:cs typeface="Times New Roman" panose="02020603050405020304" pitchFamily="18" charset="0"/>
                        </a:rPr>
                        <a:t>Be supportive of others</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8275" marR="38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892388"/>
                  </a:ext>
                </a:extLst>
              </a:tr>
              <a:tr h="709893">
                <a:tc>
                  <a:txBody>
                    <a:bodyPr/>
                    <a:lstStyle/>
                    <a:p>
                      <a:pPr marL="0" marR="0" algn="ctr">
                        <a:lnSpc>
                          <a:spcPct val="107000"/>
                        </a:lnSpc>
                        <a:spcBef>
                          <a:spcPts val="0"/>
                        </a:spcBef>
                        <a:spcAft>
                          <a:spcPts val="0"/>
                        </a:spcAft>
                      </a:pPr>
                      <a:r>
                        <a:rPr lang="en-US" sz="16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POSITIVE</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8275" marR="38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500">
                          <a:effectLst/>
                          <a:latin typeface="Calibri" panose="020F0502020204030204" pitchFamily="34" charset="0"/>
                          <a:ea typeface="Calibri" panose="020F0502020204030204" pitchFamily="34" charset="0"/>
                          <a:cs typeface="Times New Roman" panose="02020603050405020304" pitchFamily="18" charset="0"/>
                        </a:rPr>
                        <a:t>Arrive on time and report to class promptly for attendance</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500">
                          <a:effectLst/>
                          <a:latin typeface="Calibri" panose="020F0502020204030204" pitchFamily="34" charset="0"/>
                          <a:ea typeface="Calibri" panose="020F0502020204030204" pitchFamily="34" charset="0"/>
                          <a:cs typeface="Times New Roman" panose="02020603050405020304" pitchFamily="18" charset="0"/>
                        </a:rPr>
                        <a:t>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8275" marR="38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9813840"/>
                  </a:ext>
                </a:extLst>
              </a:tr>
              <a:tr h="946523">
                <a:tc>
                  <a:txBody>
                    <a:bodyPr/>
                    <a:lstStyle/>
                    <a:p>
                      <a:pPr marL="0" marR="0" algn="ctr">
                        <a:lnSpc>
                          <a:spcPct val="107000"/>
                        </a:lnSpc>
                        <a:spcBef>
                          <a:spcPts val="0"/>
                        </a:spcBef>
                        <a:spcAft>
                          <a:spcPts val="0"/>
                        </a:spcAft>
                      </a:pPr>
                      <a:r>
                        <a:rPr lang="en-US" sz="16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CAREFUL</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8275" marR="382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500" dirty="0">
                          <a:effectLst/>
                          <a:latin typeface="Calibri" panose="020F0502020204030204" pitchFamily="34" charset="0"/>
                          <a:ea typeface="Calibri" panose="020F0502020204030204" pitchFamily="34" charset="0"/>
                          <a:cs typeface="Times New Roman" panose="02020603050405020304" pitchFamily="18" charset="0"/>
                        </a:rPr>
                        <a:t>Follow bus guidelines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500" dirty="0">
                          <a:effectLst/>
                          <a:latin typeface="Calibri" panose="020F0502020204030204" pitchFamily="34" charset="0"/>
                          <a:ea typeface="Calibri" panose="020F0502020204030204" pitchFamily="34" charset="0"/>
                          <a:cs typeface="Times New Roman" panose="02020603050405020304" pitchFamily="18" charset="0"/>
                        </a:rPr>
                        <a:t>Remain seated</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500" dirty="0">
                          <a:effectLst/>
                          <a:latin typeface="Calibri" panose="020F0502020204030204" pitchFamily="34" charset="0"/>
                          <a:ea typeface="Calibri" panose="020F0502020204030204" pitchFamily="34" charset="0"/>
                          <a:cs typeface="Times New Roman" panose="02020603050405020304" pitchFamily="18" charset="0"/>
                        </a:rPr>
                        <a:t>Follow traffic laws</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275" marR="38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5500306"/>
                  </a:ext>
                </a:extLst>
              </a:tr>
            </a:tbl>
          </a:graphicData>
        </a:graphic>
      </p:graphicFrame>
      <p:sp>
        <p:nvSpPr>
          <p:cNvPr id="5" name="Rectangle 4"/>
          <p:cNvSpPr/>
          <p:nvPr/>
        </p:nvSpPr>
        <p:spPr>
          <a:xfrm>
            <a:off x="1411287" y="177674"/>
            <a:ext cx="9429750" cy="1643912"/>
          </a:xfrm>
          <a:prstGeom prst="rect">
            <a:avLst/>
          </a:prstGeom>
        </p:spPr>
        <p:txBody>
          <a:bodyPr wrap="square">
            <a:spAutoFit/>
          </a:bodyPr>
          <a:lstStyle/>
          <a:p>
            <a:pPr algn="ctr">
              <a:lnSpc>
                <a:spcPct val="107000"/>
              </a:lnSpc>
              <a:spcAft>
                <a:spcPts val="800"/>
              </a:spcAft>
            </a:pPr>
            <a:r>
              <a:rPr lang="en-US" sz="4400" b="1" dirty="0">
                <a:solidFill>
                  <a:srgbClr val="2E74B5"/>
                </a:solidFill>
                <a:latin typeface="Algerian" panose="04020705040A02060702" pitchFamily="82" charset="0"/>
                <a:ea typeface="Calibri" panose="020F0502020204030204" pitchFamily="34" charset="0"/>
                <a:cs typeface="Times New Roman" panose="02020603050405020304" pitchFamily="18" charset="0"/>
              </a:rPr>
              <a:t>Behavioral Expectations</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4400" b="1" dirty="0">
                <a:solidFill>
                  <a:srgbClr val="2E74B5"/>
                </a:solidFill>
                <a:latin typeface="Algerian" panose="04020705040A02060702" pitchFamily="82" charset="0"/>
                <a:ea typeface="Calibri" panose="020F0502020204030204" pitchFamily="34" charset="0"/>
                <a:cs typeface="Times New Roman" panose="02020603050405020304" pitchFamily="18" charset="0"/>
              </a:rPr>
              <a:t>In Transportation</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5454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97280" y="1463040"/>
            <a:ext cx="8097520" cy="49377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5000"/>
              </a:lnSpc>
              <a:spcBef>
                <a:spcPct val="50000"/>
              </a:spcBef>
              <a:buClr>
                <a:srgbClr val="CC0000"/>
              </a:buClr>
              <a:buSzPct val="75000"/>
              <a:buFont typeface="Webdings" panose="05030102010509060703" pitchFamily="18" charset="2"/>
              <a:buNone/>
            </a:pPr>
            <a:r>
              <a:rPr lang="en-US" altLang="en-US" sz="2400" dirty="0">
                <a:cs typeface="Arial" panose="020B0604020202020204" pitchFamily="34" charset="0"/>
              </a:rPr>
              <a:t>“If a child doesn’t know how to read, </a:t>
            </a:r>
            <a:r>
              <a:rPr lang="en-US" altLang="en-US" sz="2400" i="1" dirty="0">
                <a:solidFill>
                  <a:srgbClr val="F41D0C"/>
                </a:solidFill>
                <a:cs typeface="Arial" panose="020B0604020202020204" pitchFamily="34" charset="0"/>
              </a:rPr>
              <a:t>we teach</a:t>
            </a:r>
            <a:r>
              <a:rPr lang="en-US" altLang="en-US" sz="2400" dirty="0">
                <a:solidFill>
                  <a:srgbClr val="F41D0C"/>
                </a:solidFill>
                <a:cs typeface="Arial" panose="020B0604020202020204" pitchFamily="34" charset="0"/>
              </a:rPr>
              <a:t>.</a:t>
            </a:r>
            <a:r>
              <a:rPr lang="en-US" altLang="en-US" sz="2400" dirty="0">
                <a:cs typeface="Arial" panose="020B0604020202020204" pitchFamily="34" charset="0"/>
              </a:rPr>
              <a:t>”</a:t>
            </a:r>
          </a:p>
          <a:p>
            <a:pPr algn="ctr">
              <a:lnSpc>
                <a:spcPct val="125000"/>
              </a:lnSpc>
              <a:spcBef>
                <a:spcPct val="50000"/>
              </a:spcBef>
              <a:buClr>
                <a:srgbClr val="CC0000"/>
              </a:buClr>
              <a:buSzPct val="75000"/>
              <a:buFont typeface="Webdings" panose="05030102010509060703" pitchFamily="18" charset="2"/>
              <a:buNone/>
            </a:pPr>
            <a:r>
              <a:rPr lang="en-US" altLang="en-US" sz="2400" dirty="0">
                <a:cs typeface="Arial" panose="020B0604020202020204" pitchFamily="34" charset="0"/>
              </a:rPr>
              <a:t>“If a child doesn’t know how to swim, </a:t>
            </a:r>
            <a:r>
              <a:rPr lang="en-US" altLang="en-US" sz="2400" i="1" dirty="0">
                <a:solidFill>
                  <a:srgbClr val="F41D0C"/>
                </a:solidFill>
                <a:cs typeface="Arial" panose="020B0604020202020204" pitchFamily="34" charset="0"/>
              </a:rPr>
              <a:t>we teach</a:t>
            </a:r>
            <a:r>
              <a:rPr lang="en-US" altLang="en-US" sz="2400" dirty="0">
                <a:solidFill>
                  <a:srgbClr val="F41D0C"/>
                </a:solidFill>
                <a:cs typeface="Arial" panose="020B0604020202020204" pitchFamily="34" charset="0"/>
              </a:rPr>
              <a:t>.</a:t>
            </a:r>
            <a:r>
              <a:rPr lang="en-US" altLang="en-US" sz="2400" dirty="0">
                <a:cs typeface="Arial" panose="020B0604020202020204" pitchFamily="34" charset="0"/>
              </a:rPr>
              <a:t>”</a:t>
            </a:r>
          </a:p>
          <a:p>
            <a:pPr algn="ctr">
              <a:lnSpc>
                <a:spcPct val="125000"/>
              </a:lnSpc>
              <a:spcBef>
                <a:spcPct val="50000"/>
              </a:spcBef>
              <a:buClr>
                <a:srgbClr val="CC0000"/>
              </a:buClr>
              <a:buSzPct val="75000"/>
              <a:buFont typeface="Webdings" panose="05030102010509060703" pitchFamily="18" charset="2"/>
              <a:buNone/>
            </a:pPr>
            <a:r>
              <a:rPr lang="en-US" altLang="en-US" sz="2400" dirty="0">
                <a:cs typeface="Arial" panose="020B0604020202020204" pitchFamily="34" charset="0"/>
              </a:rPr>
              <a:t>“If a child doesn’t know how to multiply, </a:t>
            </a:r>
            <a:r>
              <a:rPr lang="en-US" altLang="en-US" sz="2400" i="1" dirty="0">
                <a:solidFill>
                  <a:srgbClr val="F41D0C"/>
                </a:solidFill>
                <a:cs typeface="Arial" panose="020B0604020202020204" pitchFamily="34" charset="0"/>
              </a:rPr>
              <a:t>we teach</a:t>
            </a:r>
            <a:r>
              <a:rPr lang="en-US" altLang="en-US" sz="2400" dirty="0">
                <a:solidFill>
                  <a:srgbClr val="F41D0C"/>
                </a:solidFill>
                <a:cs typeface="Arial" panose="020B0604020202020204" pitchFamily="34" charset="0"/>
              </a:rPr>
              <a:t>.</a:t>
            </a:r>
            <a:r>
              <a:rPr lang="en-US" altLang="en-US" sz="2400" dirty="0">
                <a:cs typeface="Arial" panose="020B0604020202020204" pitchFamily="34" charset="0"/>
              </a:rPr>
              <a:t>”</a:t>
            </a:r>
          </a:p>
          <a:p>
            <a:pPr algn="ctr">
              <a:lnSpc>
                <a:spcPct val="125000"/>
              </a:lnSpc>
              <a:spcBef>
                <a:spcPct val="50000"/>
              </a:spcBef>
              <a:buClr>
                <a:srgbClr val="CC0000"/>
              </a:buClr>
              <a:buSzPct val="75000"/>
              <a:buFont typeface="Webdings" panose="05030102010509060703" pitchFamily="18" charset="2"/>
              <a:buNone/>
            </a:pPr>
            <a:r>
              <a:rPr lang="en-US" altLang="en-US" sz="2400" dirty="0">
                <a:cs typeface="Arial" panose="020B0604020202020204" pitchFamily="34" charset="0"/>
              </a:rPr>
              <a:t>“If a child doesn’t know how to drive, </a:t>
            </a:r>
            <a:r>
              <a:rPr lang="en-US" altLang="en-US" sz="2400" i="1" dirty="0">
                <a:cs typeface="Arial" panose="020B0604020202020204" pitchFamily="34" charset="0"/>
              </a:rPr>
              <a:t>we </a:t>
            </a:r>
            <a:r>
              <a:rPr lang="en-US" altLang="en-US" sz="2400" i="1" dirty="0">
                <a:solidFill>
                  <a:srgbClr val="F41D0C"/>
                </a:solidFill>
                <a:cs typeface="Arial" panose="020B0604020202020204" pitchFamily="34" charset="0"/>
              </a:rPr>
              <a:t>teach.</a:t>
            </a:r>
            <a:r>
              <a:rPr lang="en-US" altLang="en-US" sz="2400" i="1" dirty="0">
                <a:cs typeface="Arial" panose="020B0604020202020204" pitchFamily="34" charset="0"/>
              </a:rPr>
              <a:t>”</a:t>
            </a:r>
          </a:p>
          <a:p>
            <a:pPr algn="ctr">
              <a:lnSpc>
                <a:spcPct val="125000"/>
              </a:lnSpc>
              <a:spcBef>
                <a:spcPct val="50000"/>
              </a:spcBef>
              <a:buClr>
                <a:srgbClr val="CC0000"/>
              </a:buClr>
              <a:buSzPct val="75000"/>
              <a:buFont typeface="Webdings" panose="05030102010509060703" pitchFamily="18" charset="2"/>
              <a:buNone/>
            </a:pPr>
            <a:r>
              <a:rPr lang="en-US" altLang="en-US" sz="2400" dirty="0">
                <a:cs typeface="Arial" panose="020B0604020202020204" pitchFamily="34" charset="0"/>
              </a:rPr>
              <a:t>“If a child doesn’t know how to behave,  </a:t>
            </a:r>
            <a:r>
              <a:rPr lang="en-US" altLang="en-US" sz="2400" i="1" dirty="0">
                <a:cs typeface="Arial" panose="020B0604020202020204" pitchFamily="34" charset="0"/>
              </a:rPr>
              <a:t>we… 	?</a:t>
            </a:r>
          </a:p>
          <a:p>
            <a:pPr algn="ctr">
              <a:lnSpc>
                <a:spcPct val="125000"/>
              </a:lnSpc>
              <a:spcBef>
                <a:spcPct val="50000"/>
              </a:spcBef>
              <a:buClr>
                <a:srgbClr val="CC0000"/>
              </a:buClr>
              <a:buSzPct val="75000"/>
              <a:buFont typeface="Webdings" panose="05030102010509060703" pitchFamily="18" charset="2"/>
              <a:buNone/>
            </a:pPr>
            <a:r>
              <a:rPr lang="en-US" altLang="en-US" sz="2400" dirty="0">
                <a:cs typeface="Arial" panose="020B0604020202020204" pitchFamily="34" charset="0"/>
              </a:rPr>
              <a:t> Why can’t we finish the last sentence as automatically as we do the others?</a:t>
            </a:r>
          </a:p>
          <a:p>
            <a:pPr algn="ctr">
              <a:lnSpc>
                <a:spcPct val="125000"/>
              </a:lnSpc>
              <a:spcBef>
                <a:spcPct val="50000"/>
              </a:spcBef>
              <a:buClr>
                <a:srgbClr val="CC0000"/>
              </a:buClr>
              <a:buSzPct val="75000"/>
              <a:buFont typeface="Webdings" panose="05030102010509060703" pitchFamily="18" charset="2"/>
              <a:buNone/>
            </a:pPr>
            <a:r>
              <a:rPr lang="en-US" altLang="en-US" sz="1200" b="1" i="1" dirty="0">
                <a:cs typeface="Arial" panose="020B0604020202020204" pitchFamily="34" charset="0"/>
              </a:rPr>
              <a:t>						</a:t>
            </a:r>
            <a:r>
              <a:rPr lang="en-US" altLang="en-US" sz="1200" b="1" dirty="0">
                <a:latin typeface="NewsGoth BT" pitchFamily="34" charset="0"/>
                <a:cs typeface="Arial" panose="020B0604020202020204" pitchFamily="34" charset="0"/>
              </a:rPr>
              <a:t>(John </a:t>
            </a:r>
            <a:r>
              <a:rPr lang="en-US" altLang="en-US" sz="1200" b="1" dirty="0" err="1">
                <a:latin typeface="NewsGoth BT" pitchFamily="34" charset="0"/>
                <a:cs typeface="Arial" panose="020B0604020202020204" pitchFamily="34" charset="0"/>
              </a:rPr>
              <a:t>Herner</a:t>
            </a:r>
            <a:r>
              <a:rPr lang="en-US" altLang="en-US" sz="1200" b="1" dirty="0">
                <a:latin typeface="NewsGoth BT" pitchFamily="34" charset="0"/>
                <a:cs typeface="Arial" panose="020B0604020202020204" pitchFamily="34" charset="0"/>
              </a:rPr>
              <a:t>, NASDE President, 1998)</a:t>
            </a:r>
            <a:endParaRPr lang="en-US" altLang="en-US" sz="1200" b="1" dirty="0">
              <a:cs typeface="Arial" panose="020B0604020202020204" pitchFamily="34" charset="0"/>
            </a:endParaRPr>
          </a:p>
          <a:p>
            <a:endParaRPr lang="en-US" dirty="0"/>
          </a:p>
        </p:txBody>
      </p:sp>
      <p:sp>
        <p:nvSpPr>
          <p:cNvPr id="3" name="TextBox 2"/>
          <p:cNvSpPr txBox="1"/>
          <p:nvPr/>
        </p:nvSpPr>
        <p:spPr>
          <a:xfrm>
            <a:off x="1097281" y="487681"/>
            <a:ext cx="8239760" cy="646331"/>
          </a:xfrm>
          <a:prstGeom prst="rect">
            <a:avLst/>
          </a:prstGeom>
          <a:noFill/>
        </p:spPr>
        <p:txBody>
          <a:bodyPr wrap="square" rtlCol="0">
            <a:spAutoFit/>
          </a:bodyPr>
          <a:lstStyle/>
          <a:p>
            <a:pPr algn="ctr"/>
            <a:r>
              <a:rPr lang="en-US" sz="3600" dirty="0"/>
              <a:t>Opening Thoughts</a:t>
            </a:r>
          </a:p>
        </p:txBody>
      </p:sp>
    </p:spTree>
    <p:extLst>
      <p:ext uri="{BB962C8B-B14F-4D97-AF65-F5344CB8AC3E}">
        <p14:creationId xmlns:p14="http://schemas.microsoft.com/office/powerpoint/2010/main" val="4140896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11287" y="177674"/>
            <a:ext cx="9429750" cy="1643912"/>
          </a:xfrm>
          <a:prstGeom prst="rect">
            <a:avLst/>
          </a:prstGeom>
        </p:spPr>
        <p:txBody>
          <a:bodyPr wrap="square">
            <a:spAutoFit/>
          </a:bodyPr>
          <a:lstStyle/>
          <a:p>
            <a:pPr algn="ctr">
              <a:lnSpc>
                <a:spcPct val="107000"/>
              </a:lnSpc>
              <a:spcAft>
                <a:spcPts val="800"/>
              </a:spcAft>
            </a:pPr>
            <a:r>
              <a:rPr lang="en-US" sz="4400" b="1" dirty="0">
                <a:solidFill>
                  <a:srgbClr val="2E74B5"/>
                </a:solidFill>
                <a:latin typeface="Algerian" panose="04020705040A02060702" pitchFamily="82" charset="0"/>
                <a:ea typeface="Calibri" panose="020F0502020204030204" pitchFamily="34" charset="0"/>
                <a:cs typeface="Times New Roman" panose="02020603050405020304" pitchFamily="18" charset="0"/>
              </a:rPr>
              <a:t>Behavioral Expectations</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4400" b="1" dirty="0">
                <a:solidFill>
                  <a:srgbClr val="2E74B5"/>
                </a:solidFill>
                <a:latin typeface="Algerian" panose="04020705040A02060702" pitchFamily="82" charset="0"/>
                <a:ea typeface="Calibri" panose="020F0502020204030204" pitchFamily="34" charset="0"/>
                <a:cs typeface="Times New Roman" panose="02020603050405020304" pitchFamily="18" charset="0"/>
              </a:rPr>
              <a:t>In Common Areas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nvGraphicFramePr>
        <p:xfrm>
          <a:off x="4496628" y="1846263"/>
          <a:ext cx="3259070" cy="4022725"/>
        </p:xfrm>
        <a:graphic>
          <a:graphicData uri="http://schemas.openxmlformats.org/drawingml/2006/table">
            <a:tbl>
              <a:tblPr firstRow="1" firstCol="1" bandRow="1"/>
              <a:tblGrid>
                <a:gridCol w="1430971">
                  <a:extLst>
                    <a:ext uri="{9D8B030D-6E8A-4147-A177-3AD203B41FA5}">
                      <a16:colId xmlns:a16="http://schemas.microsoft.com/office/drawing/2014/main" val="3943696058"/>
                    </a:ext>
                  </a:extLst>
                </a:gridCol>
                <a:gridCol w="1828099">
                  <a:extLst>
                    <a:ext uri="{9D8B030D-6E8A-4147-A177-3AD203B41FA5}">
                      <a16:colId xmlns:a16="http://schemas.microsoft.com/office/drawing/2014/main" val="3693257553"/>
                    </a:ext>
                  </a:extLst>
                </a:gridCol>
              </a:tblGrid>
              <a:tr h="1344297">
                <a:tc>
                  <a:txBody>
                    <a:bodyPr/>
                    <a:lstStyle/>
                    <a:p>
                      <a:pPr marL="0" marR="0" algn="ctr">
                        <a:lnSpc>
                          <a:spcPct val="107000"/>
                        </a:lnSpc>
                        <a:spcBef>
                          <a:spcPts val="0"/>
                        </a:spcBef>
                        <a:spcAft>
                          <a:spcPts val="0"/>
                        </a:spcAft>
                      </a:pPr>
                      <a:r>
                        <a:rPr lang="en-US" sz="11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RESPONSIBLE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7180" marR="271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Sign out and carry your hall pass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Have your student ID with you at all times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Follow your Instructor’s guidelines regarding cell phone use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7180" marR="27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7805914"/>
                  </a:ext>
                </a:extLst>
              </a:tr>
              <a:tr h="1512335">
                <a:tc>
                  <a:txBody>
                    <a:bodyPr/>
                    <a:lstStyle/>
                    <a:p>
                      <a:pPr marL="0" marR="0" algn="ctr">
                        <a:lnSpc>
                          <a:spcPct val="107000"/>
                        </a:lnSpc>
                        <a:spcBef>
                          <a:spcPts val="0"/>
                        </a:spcBef>
                        <a:spcAft>
                          <a:spcPts val="0"/>
                        </a:spcAft>
                      </a:pPr>
                      <a:r>
                        <a:rPr lang="en-US" sz="11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RESPECTFUL</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7180" marR="271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Walk quietly in halls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Respect others’ personal space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Follow the dress code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Be courteous to guest speakers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Show respect to all adults working in the building</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7180" marR="27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7784198"/>
                  </a:ext>
                </a:extLst>
              </a:tr>
              <a:tr h="325907">
                <a:tc>
                  <a:txBody>
                    <a:bodyPr/>
                    <a:lstStyle/>
                    <a:p>
                      <a:pPr marL="0" marR="0" algn="ctr">
                        <a:lnSpc>
                          <a:spcPct val="107000"/>
                        </a:lnSpc>
                        <a:spcBef>
                          <a:spcPts val="0"/>
                        </a:spcBef>
                        <a:spcAft>
                          <a:spcPts val="0"/>
                        </a:spcAft>
                      </a:pPr>
                      <a:r>
                        <a:rPr lang="en-US" sz="11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POSITIVE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7180" marR="271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Use time efficiently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7180" marR="27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078605"/>
                  </a:ext>
                </a:extLst>
              </a:tr>
              <a:tr h="840186">
                <a:tc>
                  <a:txBody>
                    <a:bodyPr/>
                    <a:lstStyle/>
                    <a:p>
                      <a:pPr marL="0" marR="0" algn="ctr">
                        <a:lnSpc>
                          <a:spcPct val="107000"/>
                        </a:lnSpc>
                        <a:spcBef>
                          <a:spcPts val="0"/>
                        </a:spcBef>
                        <a:spcAft>
                          <a:spcPts val="0"/>
                        </a:spcAft>
                      </a:pPr>
                      <a:r>
                        <a:rPr lang="en-US" sz="11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CAREFUL</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7180" marR="271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Walk safely</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Report any issues</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Treat school property with care</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7180" marR="27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624647"/>
                  </a:ext>
                </a:extLst>
              </a:tr>
            </a:tbl>
          </a:graphicData>
        </a:graphic>
      </p:graphicFrame>
    </p:spTree>
    <p:extLst>
      <p:ext uri="{BB962C8B-B14F-4D97-AF65-F5344CB8AC3E}">
        <p14:creationId xmlns:p14="http://schemas.microsoft.com/office/powerpoint/2010/main" val="1632776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27054712"/>
              </p:ext>
            </p:extLst>
          </p:nvPr>
        </p:nvGraphicFramePr>
        <p:xfrm>
          <a:off x="4565752" y="1683640"/>
          <a:ext cx="3120820" cy="4700016"/>
        </p:xfrm>
        <a:graphic>
          <a:graphicData uri="http://schemas.openxmlformats.org/drawingml/2006/table">
            <a:tbl>
              <a:tblPr firstRow="1" firstCol="1" bandRow="1"/>
              <a:tblGrid>
                <a:gridCol w="1370269">
                  <a:extLst>
                    <a:ext uri="{9D8B030D-6E8A-4147-A177-3AD203B41FA5}">
                      <a16:colId xmlns:a16="http://schemas.microsoft.com/office/drawing/2014/main" val="1531057982"/>
                    </a:ext>
                  </a:extLst>
                </a:gridCol>
                <a:gridCol w="1750551">
                  <a:extLst>
                    <a:ext uri="{9D8B030D-6E8A-4147-A177-3AD203B41FA5}">
                      <a16:colId xmlns:a16="http://schemas.microsoft.com/office/drawing/2014/main" val="1923463838"/>
                    </a:ext>
                  </a:extLst>
                </a:gridCol>
              </a:tblGrid>
              <a:tr h="1287272">
                <a:tc>
                  <a:txBody>
                    <a:bodyPr/>
                    <a:lstStyle/>
                    <a:p>
                      <a:pPr marL="0" marR="0" algn="ctr">
                        <a:lnSpc>
                          <a:spcPct val="107000"/>
                        </a:lnSpc>
                        <a:spcBef>
                          <a:spcPts val="0"/>
                        </a:spcBef>
                        <a:spcAft>
                          <a:spcPts val="0"/>
                        </a:spcAft>
                      </a:pPr>
                      <a:r>
                        <a:rPr lang="en-US" sz="1100" dirty="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RESPONSIBLE</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6027" marR="260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Turn in application and all supporting co-op documentation</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Be in your designated area</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Clean up your work area</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Track hours and complete time sheet</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6027" marR="26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4189139"/>
                  </a:ext>
                </a:extLst>
              </a:tr>
              <a:tr h="643636">
                <a:tc>
                  <a:txBody>
                    <a:bodyPr/>
                    <a:lstStyle/>
                    <a:p>
                      <a:pPr marL="0" marR="0" algn="ctr">
                        <a:lnSpc>
                          <a:spcPct val="107000"/>
                        </a:lnSpc>
                        <a:spcBef>
                          <a:spcPts val="0"/>
                        </a:spcBef>
                        <a:spcAft>
                          <a:spcPts val="0"/>
                        </a:spcAft>
                      </a:pPr>
                      <a:r>
                        <a:rPr lang="en-US" sz="11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RESPECTFUL</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6027" marR="260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Follow company guidelines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Be courteous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Be a team player</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6027" marR="26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9392904"/>
                  </a:ext>
                </a:extLst>
              </a:tr>
              <a:tr h="1126363">
                <a:tc>
                  <a:txBody>
                    <a:bodyPr/>
                    <a:lstStyle/>
                    <a:p>
                      <a:pPr marL="0" marR="0" algn="ctr">
                        <a:lnSpc>
                          <a:spcPct val="107000"/>
                        </a:lnSpc>
                        <a:spcBef>
                          <a:spcPts val="0"/>
                        </a:spcBef>
                        <a:spcAft>
                          <a:spcPts val="0"/>
                        </a:spcAft>
                      </a:pPr>
                      <a:r>
                        <a:rPr lang="en-US" sz="11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POSITIVE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6027" marR="260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Represent yourself and SCTC in a positive manner</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Arrive in a timely fashion for your shift</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Work from start to finish</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a:effectLst/>
                          <a:latin typeface="Calibri" panose="020F0502020204030204" pitchFamily="34" charset="0"/>
                          <a:ea typeface="Calibri" panose="020F0502020204030204" pitchFamily="34" charset="0"/>
                          <a:cs typeface="Times New Roman" panose="02020603050405020304" pitchFamily="18" charset="0"/>
                        </a:rPr>
                        <a:t>Wear appropriate work attire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6027" marR="26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9503044"/>
                  </a:ext>
                </a:extLst>
              </a:tr>
              <a:tr h="965454">
                <a:tc>
                  <a:txBody>
                    <a:bodyPr/>
                    <a:lstStyle/>
                    <a:p>
                      <a:pPr marL="0" marR="0" algn="ctr">
                        <a:lnSpc>
                          <a:spcPct val="107000"/>
                        </a:lnSpc>
                        <a:spcBef>
                          <a:spcPts val="0"/>
                        </a:spcBef>
                        <a:spcAft>
                          <a:spcPts val="0"/>
                        </a:spcAft>
                      </a:pPr>
                      <a:r>
                        <a:rPr lang="en-US" sz="1100">
                          <a:solidFill>
                            <a:srgbClr val="FF0000"/>
                          </a:solidFill>
                          <a:effectLst/>
                          <a:latin typeface="Algerian" panose="04020705040A02060702" pitchFamily="82" charset="0"/>
                          <a:ea typeface="Calibri" panose="020F0502020204030204" pitchFamily="34" charset="0"/>
                          <a:cs typeface="Times New Roman" panose="02020603050405020304" pitchFamily="18" charset="0"/>
                        </a:rPr>
                        <a:t>BE CAREFUL</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6027" marR="260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Wear PPE</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Pay attention and follow all company safety guidelines</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1F4E79"/>
                        </a:buClr>
                        <a:buFont typeface="Symbol" panose="05050102010706020507" pitchFamily="18" charset="2"/>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Report all issues to Co-op Coordinator</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6027" marR="26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9559132"/>
                  </a:ext>
                </a:extLst>
              </a:tr>
            </a:tbl>
          </a:graphicData>
        </a:graphic>
      </p:graphicFrame>
      <p:sp>
        <p:nvSpPr>
          <p:cNvPr id="4" name="Rectangle 3"/>
          <p:cNvSpPr/>
          <p:nvPr/>
        </p:nvSpPr>
        <p:spPr>
          <a:xfrm>
            <a:off x="1411287" y="177674"/>
            <a:ext cx="9429750" cy="1643912"/>
          </a:xfrm>
          <a:prstGeom prst="rect">
            <a:avLst/>
          </a:prstGeom>
        </p:spPr>
        <p:txBody>
          <a:bodyPr wrap="square">
            <a:spAutoFit/>
          </a:bodyPr>
          <a:lstStyle/>
          <a:p>
            <a:pPr algn="ctr">
              <a:lnSpc>
                <a:spcPct val="107000"/>
              </a:lnSpc>
              <a:spcAft>
                <a:spcPts val="800"/>
              </a:spcAft>
            </a:pPr>
            <a:r>
              <a:rPr lang="en-US" sz="4400" b="1" dirty="0">
                <a:solidFill>
                  <a:srgbClr val="2E74B5"/>
                </a:solidFill>
                <a:latin typeface="Algerian" panose="04020705040A02060702" pitchFamily="82" charset="0"/>
                <a:ea typeface="Calibri" panose="020F0502020204030204" pitchFamily="34" charset="0"/>
                <a:cs typeface="Times New Roman" panose="02020603050405020304" pitchFamily="18" charset="0"/>
              </a:rPr>
              <a:t>Behavioral Expectations</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4400" b="1" dirty="0">
                <a:solidFill>
                  <a:srgbClr val="2E74B5"/>
                </a:solidFill>
                <a:latin typeface="Algerian" panose="04020705040A02060702" pitchFamily="82" charset="0"/>
                <a:ea typeface="Calibri" panose="020F0502020204030204" pitchFamily="34" charset="0"/>
                <a:cs typeface="Times New Roman" panose="02020603050405020304" pitchFamily="18" charset="0"/>
              </a:rPr>
              <a:t>On co-op</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7942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Student Team</a:t>
            </a:r>
            <a:br>
              <a:rPr lang="en-US" sz="2800" dirty="0"/>
            </a:br>
            <a:r>
              <a:rPr lang="en-US" sz="2800" dirty="0"/>
              <a:t>Advisors—Angelo Codispoti, Jamie Frampton</a:t>
            </a:r>
          </a:p>
        </p:txBody>
      </p:sp>
      <p:sp>
        <p:nvSpPr>
          <p:cNvPr id="3" name="Content Placeholder 2"/>
          <p:cNvSpPr>
            <a:spLocks noGrp="1"/>
          </p:cNvSpPr>
          <p:nvPr>
            <p:ph idx="1"/>
          </p:nvPr>
        </p:nvSpPr>
        <p:spPr>
          <a:xfrm>
            <a:off x="677333" y="2060812"/>
            <a:ext cx="11086041" cy="4482228"/>
          </a:xfrm>
        </p:spPr>
        <p:txBody>
          <a:bodyPr/>
          <a:lstStyle/>
          <a:p>
            <a:r>
              <a:rPr lang="en-US" sz="2000" dirty="0"/>
              <a:t>Student team members were selected after being nominated by the faculty.  Tenth graders will be selected after school starts. </a:t>
            </a:r>
          </a:p>
          <a:p>
            <a:r>
              <a:rPr lang="en-US" sz="2000" dirty="0"/>
              <a:t>The student team will brainstorm, problem-solve, and help guide the Core Team.  Their input is critical to the program’s success!</a:t>
            </a:r>
          </a:p>
          <a:p>
            <a:r>
              <a:rPr lang="en-US" sz="2000" dirty="0"/>
              <a:t>Members are as follows:</a:t>
            </a:r>
          </a:p>
          <a:p>
            <a:pPr marL="0" indent="0">
              <a:buNone/>
            </a:pPr>
            <a:endParaRPr lang="en-US" dirty="0"/>
          </a:p>
        </p:txBody>
      </p:sp>
    </p:spTree>
    <p:extLst>
      <p:ext uri="{BB962C8B-B14F-4D97-AF65-F5344CB8AC3E}">
        <p14:creationId xmlns:p14="http://schemas.microsoft.com/office/powerpoint/2010/main" val="3544010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54324"/>
            <a:ext cx="8596668" cy="1320800"/>
          </a:xfrm>
        </p:spPr>
        <p:txBody>
          <a:bodyPr/>
          <a:lstStyle/>
          <a:p>
            <a:pPr algn="ctr"/>
            <a:r>
              <a:rPr lang="en-US" dirty="0"/>
              <a:t>Lesson Plans</a:t>
            </a:r>
          </a:p>
        </p:txBody>
      </p:sp>
      <p:sp>
        <p:nvSpPr>
          <p:cNvPr id="3" name="Content Placeholder 2"/>
          <p:cNvSpPr>
            <a:spLocks noGrp="1"/>
          </p:cNvSpPr>
          <p:nvPr>
            <p:ph idx="1"/>
          </p:nvPr>
        </p:nvSpPr>
        <p:spPr>
          <a:xfrm>
            <a:off x="801158" y="2354833"/>
            <a:ext cx="10819341" cy="5244860"/>
          </a:xfrm>
        </p:spPr>
        <p:txBody>
          <a:bodyPr>
            <a:noAutofit/>
          </a:bodyPr>
          <a:lstStyle/>
          <a:p>
            <a:r>
              <a:rPr lang="en-US" sz="2400" dirty="0"/>
              <a:t>There are six behavioral lessons for the P.R.I.D.E. Program. </a:t>
            </a:r>
          </a:p>
          <a:p>
            <a:r>
              <a:rPr lang="en-US" sz="2400" dirty="0"/>
              <a:t>All instructors will teach the lessons during “announcements” time (see the schedule on the next slide).</a:t>
            </a:r>
          </a:p>
          <a:p>
            <a:pPr lvl="1"/>
            <a:r>
              <a:rPr lang="en-US" sz="2400" b="1" dirty="0"/>
              <a:t>Announcements will take place at the beginning of 5</a:t>
            </a:r>
            <a:r>
              <a:rPr lang="en-US" sz="2400" b="1" baseline="30000" dirty="0"/>
              <a:t>th</a:t>
            </a:r>
            <a:r>
              <a:rPr lang="en-US" sz="2400" b="1" dirty="0"/>
              <a:t> period for all students eating B or C lunch, and they will take place at the end of the period for all students eating A lunch. </a:t>
            </a:r>
            <a:endParaRPr lang="en-US" sz="2400" dirty="0"/>
          </a:p>
          <a:p>
            <a:r>
              <a:rPr lang="en-US" sz="2400" dirty="0"/>
              <a:t>See handbook pages 6  - 15 for lesson plans</a:t>
            </a:r>
          </a:p>
        </p:txBody>
      </p:sp>
    </p:spTree>
    <p:extLst>
      <p:ext uri="{BB962C8B-B14F-4D97-AF65-F5344CB8AC3E}">
        <p14:creationId xmlns:p14="http://schemas.microsoft.com/office/powerpoint/2010/main" val="757704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Lesson Plan Schedule</a:t>
            </a:r>
          </a:p>
        </p:txBody>
      </p:sp>
      <p:sp>
        <p:nvSpPr>
          <p:cNvPr id="3" name="Content Placeholder 2"/>
          <p:cNvSpPr>
            <a:spLocks noGrp="1"/>
          </p:cNvSpPr>
          <p:nvPr>
            <p:ph idx="1"/>
          </p:nvPr>
        </p:nvSpPr>
        <p:spPr>
          <a:xfrm>
            <a:off x="934509" y="1946108"/>
            <a:ext cx="8596668" cy="5053263"/>
          </a:xfrm>
        </p:spPr>
        <p:txBody>
          <a:bodyPr>
            <a:noAutofit/>
          </a:bodyPr>
          <a:lstStyle/>
          <a:p>
            <a:r>
              <a:rPr lang="en-US" sz="2400" dirty="0"/>
              <a:t>August 23</a:t>
            </a:r>
            <a:r>
              <a:rPr lang="en-US" sz="2400" baseline="30000" dirty="0"/>
              <a:t>rd</a:t>
            </a:r>
            <a:r>
              <a:rPr lang="en-US" sz="2400" dirty="0"/>
              <a:t>—Student Launch</a:t>
            </a:r>
          </a:p>
          <a:p>
            <a:pPr lvl="1"/>
            <a:r>
              <a:rPr lang="en-US" sz="2400" dirty="0"/>
              <a:t>Students will learn about the acknowledgment system in a video that should be played 5</a:t>
            </a:r>
            <a:r>
              <a:rPr lang="en-US" sz="2400" baseline="30000" dirty="0"/>
              <a:t>th</a:t>
            </a:r>
            <a:r>
              <a:rPr lang="en-US" sz="2400" dirty="0"/>
              <a:t> period.</a:t>
            </a:r>
          </a:p>
          <a:p>
            <a:r>
              <a:rPr lang="en-US" sz="2400" dirty="0"/>
              <a:t>Thursday, August 24</a:t>
            </a:r>
            <a:r>
              <a:rPr lang="en-US" sz="2400" baseline="30000" dirty="0"/>
              <a:t>th</a:t>
            </a:r>
            <a:r>
              <a:rPr lang="en-US" sz="2400" dirty="0"/>
              <a:t>—P.R.I.D.E. in the Classroom</a:t>
            </a:r>
          </a:p>
          <a:p>
            <a:r>
              <a:rPr lang="en-US" sz="2400" dirty="0"/>
              <a:t>Friday, August 25</a:t>
            </a:r>
            <a:r>
              <a:rPr lang="en-US" sz="2400" baseline="30000" dirty="0"/>
              <a:t>th</a:t>
            </a:r>
            <a:r>
              <a:rPr lang="en-US" sz="2400" dirty="0"/>
              <a:t>—P.R.I.D.E. in the Cafeteria</a:t>
            </a:r>
          </a:p>
          <a:p>
            <a:r>
              <a:rPr lang="en-US" sz="2400" dirty="0"/>
              <a:t>Monday, August 28</a:t>
            </a:r>
            <a:r>
              <a:rPr lang="en-US" sz="2400" baseline="30000" dirty="0"/>
              <a:t>th</a:t>
            </a:r>
            <a:r>
              <a:rPr lang="en-US" sz="2400" dirty="0"/>
              <a:t>—P.R.I.D.E. in the Restroom/Locker Room</a:t>
            </a:r>
          </a:p>
          <a:p>
            <a:r>
              <a:rPr lang="en-US" sz="2400" dirty="0"/>
              <a:t>Tuesday, August 29</a:t>
            </a:r>
            <a:r>
              <a:rPr lang="en-US" sz="2400" baseline="30000" dirty="0"/>
              <a:t>th</a:t>
            </a:r>
            <a:r>
              <a:rPr lang="en-US" sz="2400" dirty="0"/>
              <a:t>—P.R.I.D.E. in the Hallway</a:t>
            </a:r>
          </a:p>
          <a:p>
            <a:r>
              <a:rPr lang="en-US" sz="2400" dirty="0"/>
              <a:t>Wednesday, August 30</a:t>
            </a:r>
            <a:r>
              <a:rPr lang="en-US" sz="2400" baseline="30000" dirty="0"/>
              <a:t>th</a:t>
            </a:r>
            <a:r>
              <a:rPr lang="en-US" sz="2400" dirty="0"/>
              <a:t>—P.R.I.D.E. on the Bus </a:t>
            </a:r>
          </a:p>
          <a:p>
            <a:r>
              <a:rPr lang="en-US" sz="2400" dirty="0"/>
              <a:t>Thursday, August 31</a:t>
            </a:r>
            <a:r>
              <a:rPr lang="en-US" sz="2400" baseline="30000" dirty="0"/>
              <a:t>st</a:t>
            </a:r>
            <a:r>
              <a:rPr lang="en-US" sz="2400" dirty="0"/>
              <a:t>—P.R.I.D.E. in Events</a:t>
            </a:r>
          </a:p>
        </p:txBody>
      </p:sp>
    </p:spTree>
    <p:extLst>
      <p:ext uri="{BB962C8B-B14F-4D97-AF65-F5344CB8AC3E}">
        <p14:creationId xmlns:p14="http://schemas.microsoft.com/office/powerpoint/2010/main" val="1612566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Videos</a:t>
            </a:r>
          </a:p>
        </p:txBody>
      </p:sp>
      <p:sp>
        <p:nvSpPr>
          <p:cNvPr id="3" name="Content Placeholder 2"/>
          <p:cNvSpPr>
            <a:spLocks noGrp="1"/>
          </p:cNvSpPr>
          <p:nvPr>
            <p:ph idx="1"/>
          </p:nvPr>
        </p:nvSpPr>
        <p:spPr>
          <a:xfrm>
            <a:off x="1534584" y="2410660"/>
            <a:ext cx="8596668" cy="4447340"/>
          </a:xfrm>
        </p:spPr>
        <p:txBody>
          <a:bodyPr>
            <a:normAutofit/>
          </a:bodyPr>
          <a:lstStyle/>
          <a:p>
            <a:r>
              <a:rPr lang="en-US" sz="2400" dirty="0"/>
              <a:t>There is a video that should be shown for each lesson plan.  The videos largely teach the lesson (STEP 1), so teachers only need to review expectations and guide student activities (STEPS 2 and 3).</a:t>
            </a:r>
          </a:p>
          <a:p>
            <a:r>
              <a:rPr lang="en-US" sz="2400" dirty="0"/>
              <a:t>Video links will be emailed directly to teachers.  </a:t>
            </a:r>
          </a:p>
          <a:p>
            <a:r>
              <a:rPr lang="en-US" sz="2400" dirty="0"/>
              <a:t>Video Example</a:t>
            </a:r>
          </a:p>
          <a:p>
            <a:pPr marL="0" indent="0">
              <a:buNone/>
            </a:pPr>
            <a:endParaRPr lang="en-US" sz="2400" dirty="0"/>
          </a:p>
        </p:txBody>
      </p:sp>
    </p:spTree>
    <p:extLst>
      <p:ext uri="{BB962C8B-B14F-4D97-AF65-F5344CB8AC3E}">
        <p14:creationId xmlns:p14="http://schemas.microsoft.com/office/powerpoint/2010/main" val="1348170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8801" y="292735"/>
            <a:ext cx="8596668" cy="1320800"/>
          </a:xfrm>
        </p:spPr>
        <p:txBody>
          <a:bodyPr/>
          <a:lstStyle/>
          <a:p>
            <a:pPr algn="ctr"/>
            <a:r>
              <a:rPr lang="en-US" dirty="0"/>
              <a:t>Student Acknowledgments</a:t>
            </a:r>
          </a:p>
        </p:txBody>
      </p:sp>
      <p:sp>
        <p:nvSpPr>
          <p:cNvPr id="3" name="Content Placeholder 2"/>
          <p:cNvSpPr>
            <a:spLocks noGrp="1"/>
          </p:cNvSpPr>
          <p:nvPr>
            <p:ph idx="1"/>
          </p:nvPr>
        </p:nvSpPr>
        <p:spPr>
          <a:xfrm>
            <a:off x="353484" y="1844248"/>
            <a:ext cx="10009716" cy="3961162"/>
          </a:xfrm>
        </p:spPr>
        <p:txBody>
          <a:bodyPr>
            <a:noAutofit/>
          </a:bodyPr>
          <a:lstStyle/>
          <a:p>
            <a:r>
              <a:rPr lang="en-US" sz="2000" dirty="0"/>
              <a:t>Tech Cash Tickets are the tokens that will be used to acknowledge students for demonstrating SCTC behaviors (from Matrix).</a:t>
            </a:r>
          </a:p>
          <a:p>
            <a:r>
              <a:rPr lang="en-US" sz="2000" dirty="0"/>
              <a:t>When giving a ticket-</a:t>
            </a:r>
          </a:p>
          <a:p>
            <a:pPr lvl="1"/>
            <a:r>
              <a:rPr lang="en-US" sz="2000" dirty="0"/>
              <a:t>Tell the student what he/she did to earn the ticket (specific praise)</a:t>
            </a:r>
          </a:p>
          <a:p>
            <a:pPr lvl="1"/>
            <a:r>
              <a:rPr lang="en-US" sz="2000" dirty="0"/>
              <a:t>Tell the student to hold the ticket for redemption at the Tech Cash Store to be open Mondays for a half hour after announcements.</a:t>
            </a:r>
          </a:p>
          <a:p>
            <a:r>
              <a:rPr lang="en-US" sz="2000" dirty="0"/>
              <a:t>Aim to distribute 2+ tickets </a:t>
            </a:r>
            <a:r>
              <a:rPr lang="en-US" dirty="0"/>
              <a:t>per day (1 per session per guidelines below)</a:t>
            </a:r>
            <a:br>
              <a:rPr lang="en-US" dirty="0"/>
            </a:br>
            <a:r>
              <a:rPr lang="en-US" sz="2000" dirty="0"/>
              <a:t>for the first several weeks of school.</a:t>
            </a:r>
          </a:p>
          <a:p>
            <a:r>
              <a:rPr lang="en-US" dirty="0"/>
              <a:t>	1 ticket for the first 10 students enrolled</a:t>
            </a:r>
            <a:br>
              <a:rPr lang="en-US" dirty="0"/>
            </a:br>
            <a:r>
              <a:rPr lang="en-US" dirty="0"/>
              <a:t>	1 additional ticket for 11+ students enrolled	</a:t>
            </a:r>
            <a:endParaRPr lang="en-US" sz="2000" dirty="0"/>
          </a:p>
          <a:p>
            <a:r>
              <a:rPr lang="en-US" sz="2000" dirty="0"/>
              <a:t>You will be given tickets to get started.  </a:t>
            </a:r>
            <a:br>
              <a:rPr lang="en-US" sz="2000" dirty="0"/>
            </a:br>
            <a:r>
              <a:rPr lang="en-US" sz="2000" dirty="0"/>
              <a:t>See Mrs. Miller for more tickets.</a:t>
            </a:r>
          </a:p>
        </p:txBody>
      </p:sp>
      <p:sp>
        <p:nvSpPr>
          <p:cNvPr id="6" name="TextBox 5"/>
          <p:cNvSpPr txBox="1"/>
          <p:nvPr/>
        </p:nvSpPr>
        <p:spPr>
          <a:xfrm>
            <a:off x="10487660" y="2687112"/>
            <a:ext cx="1534160" cy="830997"/>
          </a:xfrm>
          <a:prstGeom prst="rect">
            <a:avLst/>
          </a:prstGeom>
          <a:noFill/>
        </p:spPr>
        <p:txBody>
          <a:bodyPr wrap="square" rtlCol="0">
            <a:spAutoFit/>
          </a:bodyPr>
          <a:lstStyle/>
          <a:p>
            <a:r>
              <a:rPr lang="en-US" sz="2400" dirty="0"/>
              <a:t>Handbook page 16</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795" y="3748822"/>
            <a:ext cx="4307205" cy="2319002"/>
          </a:xfrm>
          <a:prstGeom prst="rect">
            <a:avLst/>
          </a:prstGeom>
        </p:spPr>
      </p:pic>
    </p:spTree>
    <p:extLst>
      <p:ext uri="{BB962C8B-B14F-4D97-AF65-F5344CB8AC3E}">
        <p14:creationId xmlns:p14="http://schemas.microsoft.com/office/powerpoint/2010/main" val="37181224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5313"/>
            <a:ext cx="8596668" cy="1320800"/>
          </a:xfrm>
        </p:spPr>
        <p:txBody>
          <a:bodyPr/>
          <a:lstStyle/>
          <a:p>
            <a:pPr algn="ctr"/>
            <a:r>
              <a:rPr lang="en-US" dirty="0"/>
              <a:t>Student Acknowledgements, cont.</a:t>
            </a:r>
          </a:p>
        </p:txBody>
      </p:sp>
      <p:sp>
        <p:nvSpPr>
          <p:cNvPr id="3" name="Content Placeholder 2"/>
          <p:cNvSpPr>
            <a:spLocks noGrp="1"/>
          </p:cNvSpPr>
          <p:nvPr>
            <p:ph idx="1"/>
          </p:nvPr>
        </p:nvSpPr>
        <p:spPr>
          <a:xfrm>
            <a:off x="422335" y="1871574"/>
            <a:ext cx="11369615" cy="5531256"/>
          </a:xfrm>
        </p:spPr>
        <p:txBody>
          <a:bodyPr>
            <a:noAutofit/>
          </a:bodyPr>
          <a:lstStyle/>
          <a:p>
            <a:r>
              <a:rPr lang="en-US" sz="2000" dirty="0"/>
              <a:t>Students can redeem tickets at the Store and be eligible for drawings.</a:t>
            </a:r>
          </a:p>
          <a:p>
            <a:pPr lvl="1"/>
            <a:r>
              <a:rPr lang="en-US" sz="2000" dirty="0"/>
              <a:t>Tech Cash drawing box will be located in the Resource Center.</a:t>
            </a:r>
          </a:p>
          <a:p>
            <a:r>
              <a:rPr lang="en-US" sz="2000" dirty="0"/>
              <a:t>Tech Cash Store</a:t>
            </a:r>
          </a:p>
          <a:p>
            <a:pPr lvl="1"/>
            <a:r>
              <a:rPr lang="en-US" sz="2000" dirty="0"/>
              <a:t>Open Mondays after announcements for half hour.</a:t>
            </a:r>
          </a:p>
          <a:p>
            <a:pPr lvl="1"/>
            <a:r>
              <a:rPr lang="en-US" sz="2000" dirty="0"/>
              <a:t>Tickets redeemable for multiple items.</a:t>
            </a:r>
          </a:p>
          <a:p>
            <a:pPr lvl="1"/>
            <a:r>
              <a:rPr lang="en-US" sz="2000" dirty="0"/>
              <a:t>Tickets will then be entered into the Tech Cash drawings.</a:t>
            </a:r>
          </a:p>
          <a:p>
            <a:r>
              <a:rPr lang="en-US" sz="2000" dirty="0"/>
              <a:t>Tech Tuesdays Drawings</a:t>
            </a:r>
          </a:p>
          <a:p>
            <a:pPr lvl="1"/>
            <a:r>
              <a:rPr lang="en-US" sz="2000" dirty="0"/>
              <a:t>Tech Cash tickets redeemed at the store will be entered into this drawing.</a:t>
            </a:r>
          </a:p>
          <a:p>
            <a:r>
              <a:rPr lang="en-US" sz="2000" dirty="0"/>
              <a:t>Quarterly, one or more tickets will be  selected for larger rewards.  </a:t>
            </a:r>
          </a:p>
          <a:p>
            <a:r>
              <a:rPr lang="en-US" sz="2000" dirty="0"/>
              <a:t>At the end of the year, a special celebration will be held for all students. Those who earned Tech Cash tickets during the school year will be eligible for rewards.</a:t>
            </a:r>
          </a:p>
        </p:txBody>
      </p:sp>
    </p:spTree>
    <p:extLst>
      <p:ext uri="{BB962C8B-B14F-4D97-AF65-F5344CB8AC3E}">
        <p14:creationId xmlns:p14="http://schemas.microsoft.com/office/powerpoint/2010/main" val="4096413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259" y="333555"/>
            <a:ext cx="8596668" cy="1320800"/>
          </a:xfrm>
        </p:spPr>
        <p:txBody>
          <a:bodyPr/>
          <a:lstStyle/>
          <a:p>
            <a:pPr algn="ctr"/>
            <a:r>
              <a:rPr lang="en-US" dirty="0"/>
              <a:t>Effective Praise</a:t>
            </a:r>
          </a:p>
        </p:txBody>
      </p:sp>
      <p:sp>
        <p:nvSpPr>
          <p:cNvPr id="3" name="Content Placeholder 2"/>
          <p:cNvSpPr>
            <a:spLocks noGrp="1"/>
          </p:cNvSpPr>
          <p:nvPr>
            <p:ph idx="1"/>
          </p:nvPr>
        </p:nvSpPr>
        <p:spPr>
          <a:xfrm>
            <a:off x="677334" y="1654355"/>
            <a:ext cx="11057467" cy="5736566"/>
          </a:xfrm>
        </p:spPr>
        <p:txBody>
          <a:bodyPr>
            <a:noAutofit/>
          </a:bodyPr>
          <a:lstStyle/>
          <a:p>
            <a:r>
              <a:rPr lang="en-US" sz="2000" dirty="0"/>
              <a:t>In addition to giving tickets, staff should aim to provide specific praise.</a:t>
            </a:r>
          </a:p>
          <a:p>
            <a:r>
              <a:rPr lang="en-US" sz="2000" dirty="0"/>
              <a:t>The ideal ratio of praise statements to negative statements is 4:1 or higher. Research suggests that instructors who provide this level of praise have significantly fewer behavior problems than instructors who provide less praise.</a:t>
            </a:r>
          </a:p>
          <a:p>
            <a:r>
              <a:rPr lang="en-US" sz="2000" dirty="0"/>
              <a:t>Praise should be specific, such as</a:t>
            </a:r>
          </a:p>
          <a:p>
            <a:pPr lvl="1"/>
            <a:r>
              <a:rPr lang="en-US" sz="2000" dirty="0"/>
              <a:t>“I like how you used positive language today in your group.” </a:t>
            </a:r>
          </a:p>
          <a:p>
            <a:pPr lvl="1"/>
            <a:r>
              <a:rPr lang="en-US" sz="2000" dirty="0"/>
              <a:t>“I appreciate that you stayed in your seat until dismissal.”</a:t>
            </a:r>
          </a:p>
          <a:p>
            <a:pPr lvl="1"/>
            <a:r>
              <a:rPr lang="en-US" sz="2000" dirty="0"/>
              <a:t>“That was a really thorough answer!”</a:t>
            </a:r>
          </a:p>
          <a:p>
            <a:r>
              <a:rPr lang="en-US" sz="2000" dirty="0"/>
              <a:t>General praise, such as “Nice job!” or “Good work!” is still positive, but should be used less often than specific praise.</a:t>
            </a:r>
          </a:p>
          <a:p>
            <a:r>
              <a:rPr lang="en-US" sz="2000" dirty="0"/>
              <a:t>Avoid being artificially enthusiastic with students.</a:t>
            </a:r>
          </a:p>
          <a:p>
            <a:r>
              <a:rPr lang="en-US" sz="2000" dirty="0"/>
              <a:t>Don’t be discouraged if students seem to dislike praise.  Look at the behavior—if positive behavior increases, then praise is working!</a:t>
            </a:r>
          </a:p>
        </p:txBody>
      </p:sp>
    </p:spTree>
    <p:extLst>
      <p:ext uri="{BB962C8B-B14F-4D97-AF65-F5344CB8AC3E}">
        <p14:creationId xmlns:p14="http://schemas.microsoft.com/office/powerpoint/2010/main" val="1503268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60408"/>
          </a:xfrm>
        </p:spPr>
        <p:txBody>
          <a:bodyPr/>
          <a:lstStyle/>
          <a:p>
            <a:pPr algn="ctr"/>
            <a:r>
              <a:rPr lang="en-US" dirty="0"/>
              <a:t>Adult Acknowledgements</a:t>
            </a:r>
          </a:p>
        </p:txBody>
      </p:sp>
      <p:sp>
        <p:nvSpPr>
          <p:cNvPr id="3" name="Content Placeholder 2"/>
          <p:cNvSpPr>
            <a:spLocks noGrp="1"/>
          </p:cNvSpPr>
          <p:nvPr>
            <p:ph idx="1"/>
          </p:nvPr>
        </p:nvSpPr>
        <p:spPr>
          <a:xfrm>
            <a:off x="677334" y="2260661"/>
            <a:ext cx="10762191" cy="2673290"/>
          </a:xfrm>
        </p:spPr>
        <p:txBody>
          <a:bodyPr>
            <a:normAutofit/>
          </a:bodyPr>
          <a:lstStyle/>
          <a:p>
            <a:r>
              <a:rPr lang="en-US" sz="2200" dirty="0"/>
              <a:t>Staff members will also have an opportunity to receive rewards for participating in the SCTC program.  </a:t>
            </a:r>
          </a:p>
          <a:p>
            <a:pPr lvl="1"/>
            <a:r>
              <a:rPr lang="en-US" sz="2000" b="1" dirty="0"/>
              <a:t>Monthly, </a:t>
            </a:r>
            <a:r>
              <a:rPr lang="en-US" sz="2000" dirty="0"/>
              <a:t>a teacher’s name will be pulled from the tickets that are turned into the office.  Possible rewards are:</a:t>
            </a:r>
          </a:p>
          <a:p>
            <a:pPr lvl="2"/>
            <a:r>
              <a:rPr lang="en-US" sz="1800" dirty="0"/>
              <a:t>School merchandise</a:t>
            </a:r>
          </a:p>
          <a:p>
            <a:pPr lvl="2"/>
            <a:r>
              <a:rPr lang="en-US" sz="1800" dirty="0"/>
              <a:t>Free lunch in Culinary</a:t>
            </a:r>
          </a:p>
          <a:p>
            <a:pPr lvl="1"/>
            <a:r>
              <a:rPr lang="en-US" sz="2000" b="1" dirty="0"/>
              <a:t>Quarterly, </a:t>
            </a:r>
            <a:r>
              <a:rPr lang="en-US" sz="2000" dirty="0"/>
              <a:t>staff could be rewarded with doughnuts or pastries.</a:t>
            </a:r>
          </a:p>
          <a:p>
            <a:pPr lvl="1"/>
            <a:endParaRPr lang="en-US" sz="2200" dirty="0"/>
          </a:p>
          <a:p>
            <a:pPr lvl="1"/>
            <a:endParaRPr lang="en-US" sz="2200" dirty="0"/>
          </a:p>
          <a:p>
            <a:endParaRPr lang="en-US" dirty="0"/>
          </a:p>
        </p:txBody>
      </p:sp>
    </p:spTree>
    <p:extLst>
      <p:ext uri="{BB962C8B-B14F-4D97-AF65-F5344CB8AC3E}">
        <p14:creationId xmlns:p14="http://schemas.microsoft.com/office/powerpoint/2010/main" val="827623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Challenge</a:t>
            </a:r>
          </a:p>
        </p:txBody>
      </p:sp>
      <p:sp>
        <p:nvSpPr>
          <p:cNvPr id="3" name="Content Placeholder 2"/>
          <p:cNvSpPr>
            <a:spLocks noGrp="1"/>
          </p:cNvSpPr>
          <p:nvPr>
            <p:ph idx="1"/>
          </p:nvPr>
        </p:nvSpPr>
        <p:spPr>
          <a:xfrm>
            <a:off x="677333" y="1876744"/>
            <a:ext cx="10571691" cy="4715814"/>
          </a:xfrm>
        </p:spPr>
        <p:txBody>
          <a:bodyPr>
            <a:normAutofit/>
          </a:bodyPr>
          <a:lstStyle/>
          <a:p>
            <a:pPr>
              <a:lnSpc>
                <a:spcPct val="80000"/>
              </a:lnSpc>
              <a:buClr>
                <a:schemeClr val="tx2"/>
              </a:buClr>
            </a:pPr>
            <a:r>
              <a:rPr lang="en-US" sz="2400" dirty="0">
                <a:solidFill>
                  <a:schemeClr val="tx1"/>
                </a:solidFill>
              </a:rPr>
              <a:t>Students with the most challenging behaviors in school need pro-active comprehensive and consistent systems of support.</a:t>
            </a:r>
          </a:p>
          <a:p>
            <a:pPr>
              <a:lnSpc>
                <a:spcPct val="80000"/>
              </a:lnSpc>
              <a:buClr>
                <a:schemeClr val="tx2"/>
              </a:buClr>
            </a:pPr>
            <a:r>
              <a:rPr lang="en-US" sz="2400" dirty="0">
                <a:solidFill>
                  <a:schemeClr val="tx1"/>
                </a:solidFill>
              </a:rPr>
              <a:t>School-wide discipline systems are typically unclear and inconsistently implemented.</a:t>
            </a:r>
          </a:p>
          <a:p>
            <a:pPr>
              <a:lnSpc>
                <a:spcPct val="80000"/>
              </a:lnSpc>
              <a:buClr>
                <a:schemeClr val="tx2"/>
              </a:buClr>
            </a:pPr>
            <a:r>
              <a:rPr lang="en-US" sz="2400" dirty="0">
                <a:solidFill>
                  <a:schemeClr val="tx1"/>
                </a:solidFill>
              </a:rPr>
              <a:t>Educators may not be provided with the necessary training and specialized skills to address severe problem behavior.</a:t>
            </a:r>
          </a:p>
          <a:p>
            <a:pPr>
              <a:lnSpc>
                <a:spcPct val="80000"/>
              </a:lnSpc>
              <a:buClr>
                <a:schemeClr val="tx2"/>
              </a:buClr>
            </a:pPr>
            <a:r>
              <a:rPr lang="en-US" sz="2400" dirty="0">
                <a:solidFill>
                  <a:schemeClr val="tx1"/>
                </a:solidFill>
              </a:rPr>
              <a:t>Traditional discipline systems, </a:t>
            </a:r>
          </a:p>
          <a:p>
            <a:pPr lvl="1">
              <a:lnSpc>
                <a:spcPct val="80000"/>
              </a:lnSpc>
              <a:buClr>
                <a:schemeClr val="tx2"/>
              </a:buClr>
            </a:pPr>
            <a:r>
              <a:rPr lang="en-US" sz="2400" dirty="0">
                <a:solidFill>
                  <a:schemeClr val="tx1"/>
                </a:solidFill>
              </a:rPr>
              <a:t>Rarely reinforce positive behavior,</a:t>
            </a:r>
          </a:p>
          <a:p>
            <a:pPr lvl="1">
              <a:lnSpc>
                <a:spcPct val="80000"/>
              </a:lnSpc>
              <a:buClr>
                <a:schemeClr val="tx2"/>
              </a:buClr>
            </a:pPr>
            <a:r>
              <a:rPr lang="en-US" sz="2400" dirty="0">
                <a:solidFill>
                  <a:schemeClr val="tx1"/>
                </a:solidFill>
              </a:rPr>
              <a:t>Expect that students know, or should know, how to behave, and</a:t>
            </a:r>
          </a:p>
          <a:p>
            <a:pPr lvl="1">
              <a:lnSpc>
                <a:spcPct val="80000"/>
              </a:lnSpc>
              <a:buClr>
                <a:schemeClr val="tx2"/>
              </a:buClr>
            </a:pPr>
            <a:r>
              <a:rPr lang="en-US" sz="2400" dirty="0">
                <a:solidFill>
                  <a:schemeClr val="tx1"/>
                </a:solidFill>
              </a:rPr>
              <a:t>Utilize </a:t>
            </a:r>
            <a:r>
              <a:rPr lang="en-US" sz="2400" b="1" i="1" dirty="0">
                <a:solidFill>
                  <a:schemeClr val="tx1"/>
                </a:solidFill>
              </a:rPr>
              <a:t>punishment</a:t>
            </a:r>
            <a:r>
              <a:rPr lang="en-US" sz="2400" dirty="0">
                <a:solidFill>
                  <a:schemeClr val="tx1"/>
                </a:solidFill>
              </a:rPr>
              <a:t> to control behavior. </a:t>
            </a:r>
          </a:p>
          <a:p>
            <a:pPr>
              <a:lnSpc>
                <a:spcPct val="80000"/>
              </a:lnSpc>
              <a:buClr>
                <a:schemeClr val="tx2"/>
              </a:buClr>
            </a:pPr>
            <a:endParaRPr lang="en-US" dirty="0">
              <a:latin typeface="Times New Roman" pitchFamily="80" charset="0"/>
            </a:endParaRPr>
          </a:p>
        </p:txBody>
      </p:sp>
    </p:spTree>
    <p:extLst>
      <p:ext uri="{BB962C8B-B14F-4D97-AF65-F5344CB8AC3E}">
        <p14:creationId xmlns:p14="http://schemas.microsoft.com/office/powerpoint/2010/main" val="3328334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Intervention and Discipline</a:t>
            </a:r>
          </a:p>
        </p:txBody>
      </p:sp>
      <p:sp>
        <p:nvSpPr>
          <p:cNvPr id="3" name="Content Placeholder 2"/>
          <p:cNvSpPr>
            <a:spLocks noGrp="1"/>
          </p:cNvSpPr>
          <p:nvPr>
            <p:ph idx="1"/>
          </p:nvPr>
        </p:nvSpPr>
        <p:spPr>
          <a:xfrm>
            <a:off x="772584" y="1889185"/>
            <a:ext cx="10924116" cy="4609378"/>
          </a:xfrm>
        </p:spPr>
        <p:txBody>
          <a:bodyPr>
            <a:normAutofit/>
          </a:bodyPr>
          <a:lstStyle/>
          <a:p>
            <a:r>
              <a:rPr lang="en-US" sz="2200" dirty="0"/>
              <a:t>Traditional discipline techniques are only implemented</a:t>
            </a:r>
          </a:p>
          <a:p>
            <a:pPr lvl="1"/>
            <a:r>
              <a:rPr lang="en-US" sz="2200" dirty="0"/>
              <a:t>After instruction in positive behavior and expectations</a:t>
            </a:r>
          </a:p>
          <a:p>
            <a:pPr lvl="1"/>
            <a:r>
              <a:rPr lang="en-US" sz="2200" dirty="0"/>
              <a:t>After minor misbehavior (instructor-managed) is managed in the classroom at least three times </a:t>
            </a:r>
          </a:p>
          <a:p>
            <a:pPr lvl="1"/>
            <a:r>
              <a:rPr lang="en-US" sz="2200" dirty="0"/>
              <a:t>For major misbehavior (office-managed)</a:t>
            </a:r>
          </a:p>
          <a:p>
            <a:r>
              <a:rPr lang="en-US" sz="2200" dirty="0"/>
              <a:t>Behavior management guidance</a:t>
            </a:r>
          </a:p>
          <a:p>
            <a:pPr lvl="1"/>
            <a:r>
              <a:rPr lang="en-US" sz="2200" dirty="0"/>
              <a:t>Teacher-Managed vs. Office-Managed behaviors and definitions</a:t>
            </a:r>
          </a:p>
          <a:p>
            <a:pPr lvl="1"/>
            <a:r>
              <a:rPr lang="en-US" sz="2200" dirty="0"/>
              <a:t>Flow chart with suggested interventions</a:t>
            </a:r>
          </a:p>
          <a:p>
            <a:pPr lvl="1"/>
            <a:r>
              <a:rPr lang="en-US" sz="2200" dirty="0"/>
              <a:t>Minor infraction form</a:t>
            </a:r>
          </a:p>
          <a:p>
            <a:pPr lvl="1"/>
            <a:r>
              <a:rPr lang="en-US" sz="2200" dirty="0"/>
              <a:t>Office Discipline Referral form</a:t>
            </a:r>
          </a:p>
          <a:p>
            <a:pPr lvl="1"/>
            <a:endParaRPr lang="en-US" dirty="0"/>
          </a:p>
          <a:p>
            <a:pPr lvl="1"/>
            <a:endParaRPr lang="en-US" dirty="0"/>
          </a:p>
          <a:p>
            <a:endParaRPr lang="en-US" dirty="0"/>
          </a:p>
        </p:txBody>
      </p:sp>
    </p:spTree>
    <p:extLst>
      <p:ext uri="{BB962C8B-B14F-4D97-AF65-F5344CB8AC3E}">
        <p14:creationId xmlns:p14="http://schemas.microsoft.com/office/powerpoint/2010/main" val="7711082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Teacher Managed vs. Office Managed Behaviors</a:t>
            </a:r>
          </a:p>
        </p:txBody>
      </p:sp>
      <p:sp>
        <p:nvSpPr>
          <p:cNvPr id="6" name="TextBox 5"/>
          <p:cNvSpPr txBox="1"/>
          <p:nvPr/>
        </p:nvSpPr>
        <p:spPr>
          <a:xfrm>
            <a:off x="9338945" y="2202180"/>
            <a:ext cx="1735282" cy="830997"/>
          </a:xfrm>
          <a:prstGeom prst="rect">
            <a:avLst/>
          </a:prstGeom>
          <a:noFill/>
        </p:spPr>
        <p:txBody>
          <a:bodyPr wrap="square" rtlCol="0">
            <a:spAutoFit/>
          </a:bodyPr>
          <a:lstStyle/>
          <a:p>
            <a:r>
              <a:rPr lang="en-US" sz="2400" dirty="0"/>
              <a:t>Handbook page 18</a:t>
            </a:r>
          </a:p>
        </p:txBody>
      </p:sp>
      <p:pic>
        <p:nvPicPr>
          <p:cNvPr id="8" name="Content Placeholder 7"/>
          <p:cNvPicPr>
            <a:picLocks noGrp="1" noChangeAspect="1"/>
          </p:cNvPicPr>
          <p:nvPr>
            <p:ph idx="1"/>
          </p:nvPr>
        </p:nvPicPr>
        <p:blipFill>
          <a:blip r:embed="rId2"/>
          <a:stretch>
            <a:fillRect/>
          </a:stretch>
        </p:blipFill>
        <p:spPr>
          <a:xfrm>
            <a:off x="4491184" y="1846263"/>
            <a:ext cx="3862241" cy="4751357"/>
          </a:xfrm>
          <a:prstGeom prst="rect">
            <a:avLst/>
          </a:prstGeom>
        </p:spPr>
      </p:pic>
    </p:spTree>
    <p:extLst>
      <p:ext uri="{BB962C8B-B14F-4D97-AF65-F5344CB8AC3E}">
        <p14:creationId xmlns:p14="http://schemas.microsoft.com/office/powerpoint/2010/main" val="2562869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400698"/>
            <a:ext cx="8596668" cy="1320800"/>
          </a:xfrm>
        </p:spPr>
        <p:txBody>
          <a:bodyPr>
            <a:normAutofit fontScale="90000"/>
          </a:bodyPr>
          <a:lstStyle/>
          <a:p>
            <a:pPr algn="ctr"/>
            <a:r>
              <a:rPr lang="en-US" dirty="0"/>
              <a:t>Teacher-Managed and Office-Managed Behavior Definitions</a:t>
            </a:r>
          </a:p>
        </p:txBody>
      </p:sp>
      <p:graphicFrame>
        <p:nvGraphicFramePr>
          <p:cNvPr id="3" name="Table 2"/>
          <p:cNvGraphicFramePr>
            <a:graphicFrameLocks noGrp="1"/>
          </p:cNvGraphicFramePr>
          <p:nvPr>
            <p:extLst>
              <p:ext uri="{D42A27DB-BD31-4B8C-83A1-F6EECF244321}">
                <p14:modId xmlns:p14="http://schemas.microsoft.com/office/powerpoint/2010/main" val="1821257483"/>
              </p:ext>
            </p:extLst>
          </p:nvPr>
        </p:nvGraphicFramePr>
        <p:xfrm>
          <a:off x="1049475" y="2235200"/>
          <a:ext cx="2590207" cy="4237783"/>
        </p:xfrm>
        <a:graphic>
          <a:graphicData uri="http://schemas.openxmlformats.org/drawingml/2006/table">
            <a:tbl>
              <a:tblPr/>
              <a:tblGrid>
                <a:gridCol w="1142901">
                  <a:extLst>
                    <a:ext uri="{9D8B030D-6E8A-4147-A177-3AD203B41FA5}">
                      <a16:colId xmlns:a16="http://schemas.microsoft.com/office/drawing/2014/main" val="2740813681"/>
                    </a:ext>
                  </a:extLst>
                </a:gridCol>
                <a:gridCol w="1447306">
                  <a:extLst>
                    <a:ext uri="{9D8B030D-6E8A-4147-A177-3AD203B41FA5}">
                      <a16:colId xmlns:a16="http://schemas.microsoft.com/office/drawing/2014/main" val="135168839"/>
                    </a:ext>
                  </a:extLst>
                </a:gridCol>
              </a:tblGrid>
              <a:tr h="223378">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Excessive talking/other verbal disruption</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Talking or other verbal annoyances that are disruptive to class</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1208395"/>
                  </a:ext>
                </a:extLst>
              </a:tr>
              <a:tr h="223378">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Tardy to class</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Student arrives inside the classroom door after the bell</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48390"/>
                  </a:ext>
                </a:extLst>
              </a:tr>
              <a:tr h="139362">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Property misuse</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Minor intentional or careless destruction of property</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0177011"/>
                  </a:ext>
                </a:extLst>
              </a:tr>
              <a:tr h="223378">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Off-task behavior</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Student is doing something other than what they are supposed to do or directed to do by the teacher</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8633484"/>
                  </a:ext>
                </a:extLst>
              </a:tr>
              <a:tr h="223378">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Drinks/food</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Having ANYTHING other than water outside of the cafeteria</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870734"/>
                  </a:ext>
                </a:extLst>
              </a:tr>
              <a:tr h="223378">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Minor inappropriate language/profanity</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Profanity or crude language that is said quietly in private discussion, not directed AT another person</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192863"/>
                  </a:ext>
                </a:extLst>
              </a:tr>
              <a:tr h="391409">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Minor technology offense</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Playing games; being off-task with Chromebook, phone, etc.; in-class cell phone use; disruptive or inappropriate use of music/video players, cameras, etc.</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212132"/>
                  </a:ext>
                </a:extLst>
              </a:tr>
              <a:tr h="223378">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Dishonesty</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Telling something that is untrue or deliberately misleading</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541980"/>
                  </a:ext>
                </a:extLst>
              </a:tr>
              <a:tr h="307393">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Dress code violation</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Student wears clothing that is near, but not within, the dress code guidelines, including headgear, as defined by the school/district</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077523"/>
                  </a:ext>
                </a:extLst>
              </a:tr>
              <a:tr h="139362">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PDA</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Kissing, extended embraces</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2104051"/>
                  </a:ext>
                </a:extLst>
              </a:tr>
              <a:tr h="223378">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Minor hallway disruption</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Loitering, running, roughhousing, or using inappropriate language</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4420914"/>
                  </a:ext>
                </a:extLst>
              </a:tr>
              <a:tr h="307393">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Minor inappropriate peer interactions</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Socially rude or inappropriate verbal remarks/discussions; roughhousing or antagonizing others</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483214"/>
                  </a:ext>
                </a:extLst>
              </a:tr>
              <a:tr h="223378">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Minor classroom disruption</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Any behavior that distracts other students from classroom work</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7848956"/>
                  </a:ext>
                </a:extLst>
              </a:tr>
              <a:tr h="223378">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Backpacks</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Carrying backpacks or string bags unless on school-approved list</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2776185"/>
                  </a:ext>
                </a:extLst>
              </a:tr>
              <a:tr h="223378">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Minor Insubordination</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Student engages in rude or dismissive behavior in response to teacher directives</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1619974"/>
                  </a:ext>
                </a:extLst>
              </a:tr>
              <a:tr h="223378">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Improper dismissal</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Students stay in seats until the bell rings; no lining up at the door</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7689685"/>
                  </a:ext>
                </a:extLst>
              </a:tr>
              <a:tr h="139362">
                <a:tc>
                  <a:txBody>
                    <a:bodyPr/>
                    <a:lstStyle/>
                    <a:p>
                      <a:pPr marL="0" marR="0">
                        <a:lnSpc>
                          <a:spcPct val="115000"/>
                        </a:lnSpc>
                        <a:spcBef>
                          <a:spcPts val="0"/>
                        </a:spcBef>
                        <a:spcAft>
                          <a:spcPts val="0"/>
                        </a:spcAft>
                      </a:pPr>
                      <a:r>
                        <a:rPr lang="en-US" sz="500">
                          <a:solidFill>
                            <a:srgbClr val="000000"/>
                          </a:solidFill>
                          <a:effectLst/>
                          <a:latin typeface="Arial" panose="020B0604020202020204" pitchFamily="34" charset="0"/>
                          <a:ea typeface="Arial" panose="020B0604020202020204" pitchFamily="34" charset="0"/>
                        </a:rPr>
                        <a:t>Other minor misbehavior</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500" dirty="0">
                          <a:solidFill>
                            <a:srgbClr val="000000"/>
                          </a:solidFill>
                          <a:effectLst/>
                          <a:latin typeface="Arial" panose="020B0604020202020204" pitchFamily="34" charset="0"/>
                          <a:ea typeface="Arial" panose="020B0604020202020204" pitchFamily="34" charset="0"/>
                        </a:rPr>
                        <a:t>Misbehavior that does not fit into another category</a:t>
                      </a:r>
                    </a:p>
                  </a:txBody>
                  <a:tcPr marL="27673" marR="27673" marT="27673" marB="27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290161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159451690"/>
              </p:ext>
            </p:extLst>
          </p:nvPr>
        </p:nvGraphicFramePr>
        <p:xfrm>
          <a:off x="5259945" y="2235205"/>
          <a:ext cx="2542935" cy="4358451"/>
        </p:xfrm>
        <a:graphic>
          <a:graphicData uri="http://schemas.openxmlformats.org/drawingml/2006/table">
            <a:tbl>
              <a:tblPr/>
              <a:tblGrid>
                <a:gridCol w="1122043">
                  <a:extLst>
                    <a:ext uri="{9D8B030D-6E8A-4147-A177-3AD203B41FA5}">
                      <a16:colId xmlns:a16="http://schemas.microsoft.com/office/drawing/2014/main" val="1131004292"/>
                    </a:ext>
                  </a:extLst>
                </a:gridCol>
                <a:gridCol w="1420892">
                  <a:extLst>
                    <a:ext uri="{9D8B030D-6E8A-4147-A177-3AD203B41FA5}">
                      <a16:colId xmlns:a16="http://schemas.microsoft.com/office/drawing/2014/main" val="1697219915"/>
                    </a:ext>
                  </a:extLst>
                </a:gridCol>
              </a:tblGrid>
              <a:tr h="165398">
                <a:tc>
                  <a:txBody>
                    <a:bodyPr/>
                    <a:lstStyle/>
                    <a:p>
                      <a:pPr marL="0" marR="0">
                        <a:lnSpc>
                          <a:spcPct val="115000"/>
                        </a:lnSpc>
                        <a:spcBef>
                          <a:spcPts val="0"/>
                        </a:spcBef>
                        <a:spcAft>
                          <a:spcPts val="0"/>
                        </a:spcAft>
                      </a:pPr>
                      <a:r>
                        <a:rPr lang="en-US" sz="300" dirty="0">
                          <a:solidFill>
                            <a:srgbClr val="000000"/>
                          </a:solidFill>
                          <a:effectLst/>
                          <a:latin typeface="Arial" panose="020B0604020202020204" pitchFamily="34" charset="0"/>
                          <a:ea typeface="Arial" panose="020B0604020202020204" pitchFamily="34" charset="0"/>
                        </a:rPr>
                        <a:t>Weapons</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Any item that can or is being used to inflict bodily harm towards another human</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844283"/>
                  </a:ext>
                </a:extLst>
              </a:tr>
              <a:tr h="165398">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Controlled substances (alcohol/drugs)</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Student is in the possession of or is using drugs, substances, or imitations</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201161"/>
                  </a:ext>
                </a:extLst>
              </a:tr>
              <a:tr h="165398">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Tobacco, e-cigarettes, vape products</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Student is in possession of or is using tobacco or vape products</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9549002"/>
                  </a:ext>
                </a:extLst>
              </a:tr>
              <a:tr h="165398">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Physical aggression</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Student engages in actions involving serious physical contact where injury may occur</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1221674"/>
                  </a:ext>
                </a:extLst>
              </a:tr>
              <a:tr h="165398">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Physical contact</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Student engages in non-serious, but inappropriate physical contact</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082266"/>
                  </a:ext>
                </a:extLst>
              </a:tr>
              <a:tr h="227606">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Significant verbal aggression</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Student uses verbal messages that includes swearing, name calling, or use of words in an inappropriate way</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4928288"/>
                  </a:ext>
                </a:extLst>
              </a:tr>
              <a:tr h="368989">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Sexual harassment</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Sexual harassment may consist of unwanted or inappropriate verbal or physical sexual advances, references, or other comments of a sexual nature </a:t>
                      </a:r>
                      <a:r>
                        <a:rPr lang="en-US" sz="300" i="1">
                          <a:solidFill>
                            <a:srgbClr val="000000"/>
                          </a:solidFill>
                          <a:effectLst/>
                          <a:latin typeface="Arial" panose="020B0604020202020204" pitchFamily="34" charset="0"/>
                          <a:ea typeface="Arial" panose="020B0604020202020204" pitchFamily="34" charset="0"/>
                        </a:rPr>
                        <a:t>(See Board Policy No. 248 for complete description)</a:t>
                      </a:r>
                      <a:endParaRPr lang="en-US" sz="300">
                        <a:solidFill>
                          <a:srgbClr val="000000"/>
                        </a:solidFill>
                        <a:effectLst/>
                        <a:latin typeface="Arial" panose="020B0604020202020204" pitchFamily="34" charset="0"/>
                        <a:ea typeface="Arial" panose="020B0604020202020204" pitchFamily="34" charset="0"/>
                      </a:endParaRP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0769740"/>
                  </a:ext>
                </a:extLst>
              </a:tr>
              <a:tr h="165398">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Vandalism/destruction of property</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Student participates in an activity that results in destruction or disfigurement of property</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6547327"/>
                  </a:ext>
                </a:extLst>
              </a:tr>
              <a:tr h="227606">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Theft</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Student is involved in being in the possession of, having passed on, or being responsible for removing someone else’s property</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476736"/>
                  </a:ext>
                </a:extLst>
              </a:tr>
              <a:tr h="165398">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Threats</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Student plans or delivers a message of possible harm to a person or facility</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143298"/>
                  </a:ext>
                </a:extLst>
              </a:tr>
              <a:tr h="165398">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Insubordination</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Student engages in refusal to follow directives and talks back</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8326902"/>
                  </a:ext>
                </a:extLst>
              </a:tr>
              <a:tr h="289815">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Severe technology offense</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Attempting to bypass internet filters, destroy or attempt to damage software or hardware, obtaining, transmitting, or searching for inappropriate, violent or pornographic material</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7370999"/>
                  </a:ext>
                </a:extLst>
              </a:tr>
              <a:tr h="165398">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Directed/severe profanity</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Student delivers profuse/directed profanity that includes swearing, name calling, racial slurs, etc.</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5443913"/>
                  </a:ext>
                </a:extLst>
              </a:tr>
              <a:tr h="657410">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Bullying</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222222"/>
                          </a:solidFill>
                          <a:effectLst/>
                          <a:latin typeface="Arial" panose="020B0604020202020204" pitchFamily="34" charset="0"/>
                          <a:ea typeface="Arial" panose="020B0604020202020204" pitchFamily="34" charset="0"/>
                        </a:rPr>
                        <a:t>The delivery of direct or technology-based messages, delivered either in or out of school, that are severe, persistent, or pervasive.  These actions have the effect of doing any of the following:  1. Substantial interference with a student’s education. 2. Creation of a threatening environment. 3. Substantial disruption of the orderly operation of the school.  Bullying may involve intimidation, teasing, taunting, threats, or name-calling.  </a:t>
                      </a:r>
                      <a:r>
                        <a:rPr lang="en-US" sz="300" i="1">
                          <a:solidFill>
                            <a:srgbClr val="222222"/>
                          </a:solidFill>
                          <a:effectLst/>
                          <a:latin typeface="Arial" panose="020B0604020202020204" pitchFamily="34" charset="0"/>
                          <a:ea typeface="Arial" panose="020B0604020202020204" pitchFamily="34" charset="0"/>
                        </a:rPr>
                        <a:t>(See Board Policy No. 249 for complete description)</a:t>
                      </a:r>
                      <a:endParaRPr lang="en-US" sz="300">
                        <a:solidFill>
                          <a:srgbClr val="000000"/>
                        </a:solidFill>
                        <a:effectLst/>
                        <a:latin typeface="Arial" panose="020B0604020202020204" pitchFamily="34" charset="0"/>
                        <a:ea typeface="Arial" panose="020B0604020202020204" pitchFamily="34" charset="0"/>
                      </a:endParaRP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1836924"/>
                  </a:ext>
                </a:extLst>
              </a:tr>
              <a:tr h="436852">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Harassment</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The delivery of severe, persistent, or pervasive disrespectful messages in any format (verbal, written, graphic, or physical) relating to gender, ethnicity, sex, race, religion, disability, physical features, or other protected class. </a:t>
                      </a:r>
                      <a:r>
                        <a:rPr lang="en-US" sz="300" i="1">
                          <a:solidFill>
                            <a:srgbClr val="000000"/>
                          </a:solidFill>
                          <a:effectLst/>
                          <a:latin typeface="Arial" panose="020B0604020202020204" pitchFamily="34" charset="0"/>
                          <a:ea typeface="Arial" panose="020B0604020202020204" pitchFamily="34" charset="0"/>
                        </a:rPr>
                        <a:t>(See Board Policy No. 248 for complete description)</a:t>
                      </a:r>
                      <a:endParaRPr lang="en-US" sz="300">
                        <a:solidFill>
                          <a:srgbClr val="000000"/>
                        </a:solidFill>
                        <a:effectLst/>
                        <a:latin typeface="Arial" panose="020B0604020202020204" pitchFamily="34" charset="0"/>
                        <a:ea typeface="Arial" panose="020B0604020202020204" pitchFamily="34" charset="0"/>
                      </a:endParaRP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0799973"/>
                  </a:ext>
                </a:extLst>
              </a:tr>
              <a:tr h="103189">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Cutting class</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Student leaves or misses class without permission</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4243088"/>
                  </a:ext>
                </a:extLst>
              </a:tr>
              <a:tr h="165398">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Fighting</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Student is involved in mutual participation in an incident involving physical violence</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7982830"/>
                  </a:ext>
                </a:extLst>
              </a:tr>
              <a:tr h="165398">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Repeated teacher-managed offenses</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Any item on the teacher-managed offenses list that has occurred more than three times</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4343165"/>
                  </a:ext>
                </a:extLst>
              </a:tr>
              <a:tr h="165398">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Other major misbehavior</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Any offense that does not belong in another category</a:t>
                      </a:r>
                    </a:p>
                  </a:txBody>
                  <a:tcPr marL="18248" marR="18248" marT="18248" marB="182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5264812"/>
                  </a:ext>
                </a:extLst>
              </a:tr>
              <a:tr h="62208">
                <a:tc>
                  <a:txBody>
                    <a:bodyPr/>
                    <a:lstStyle/>
                    <a:p>
                      <a:pPr marL="0" marR="0">
                        <a:lnSpc>
                          <a:spcPct val="115000"/>
                        </a:lnSpc>
                        <a:spcBef>
                          <a:spcPts val="0"/>
                        </a:spcBef>
                        <a:spcAft>
                          <a:spcPts val="0"/>
                        </a:spcAft>
                      </a:pPr>
                      <a:r>
                        <a:rPr lang="en-US" sz="300">
                          <a:solidFill>
                            <a:srgbClr val="000000"/>
                          </a:solidFill>
                          <a:effectLst/>
                          <a:latin typeface="Arial" panose="020B0604020202020204" pitchFamily="34" charset="0"/>
                          <a:ea typeface="Arial" panose="020B0604020202020204" pitchFamily="34" charset="0"/>
                        </a:rPr>
                        <a:t> </a:t>
                      </a:r>
                    </a:p>
                  </a:txBody>
                  <a:tcPr marL="19708" marR="1970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300" dirty="0">
                          <a:solidFill>
                            <a:srgbClr val="000000"/>
                          </a:solidFill>
                          <a:effectLst/>
                          <a:latin typeface="Arial" panose="020B0604020202020204" pitchFamily="34" charset="0"/>
                          <a:ea typeface="Arial" panose="020B0604020202020204" pitchFamily="34" charset="0"/>
                        </a:rPr>
                        <a:t> </a:t>
                      </a:r>
                    </a:p>
                  </a:txBody>
                  <a:tcPr marL="19708" marR="19708"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94865486"/>
                  </a:ext>
                </a:extLst>
              </a:tr>
            </a:tbl>
          </a:graphicData>
        </a:graphic>
      </p:graphicFrame>
      <p:sp>
        <p:nvSpPr>
          <p:cNvPr id="5" name="TextBox 4"/>
          <p:cNvSpPr txBox="1"/>
          <p:nvPr/>
        </p:nvSpPr>
        <p:spPr>
          <a:xfrm>
            <a:off x="677335" y="1747520"/>
            <a:ext cx="4145730" cy="461665"/>
          </a:xfrm>
          <a:prstGeom prst="rect">
            <a:avLst/>
          </a:prstGeom>
          <a:noFill/>
        </p:spPr>
        <p:txBody>
          <a:bodyPr wrap="square" rtlCol="0">
            <a:spAutoFit/>
          </a:bodyPr>
          <a:lstStyle/>
          <a:p>
            <a:r>
              <a:rPr lang="en-US" sz="2400" dirty="0"/>
              <a:t>Teacher-Managed Behaviors</a:t>
            </a:r>
          </a:p>
        </p:txBody>
      </p:sp>
      <p:sp>
        <p:nvSpPr>
          <p:cNvPr id="6" name="TextBox 5"/>
          <p:cNvSpPr txBox="1"/>
          <p:nvPr/>
        </p:nvSpPr>
        <p:spPr>
          <a:xfrm>
            <a:off x="4823065" y="1747519"/>
            <a:ext cx="3880671" cy="461665"/>
          </a:xfrm>
          <a:prstGeom prst="rect">
            <a:avLst/>
          </a:prstGeom>
          <a:noFill/>
        </p:spPr>
        <p:txBody>
          <a:bodyPr wrap="square" rtlCol="0">
            <a:spAutoFit/>
          </a:bodyPr>
          <a:lstStyle/>
          <a:p>
            <a:r>
              <a:rPr lang="en-US" sz="2400" dirty="0"/>
              <a:t>Office-Managed Behaviors</a:t>
            </a:r>
          </a:p>
        </p:txBody>
      </p:sp>
      <p:sp>
        <p:nvSpPr>
          <p:cNvPr id="7" name="TextBox 6"/>
          <p:cNvSpPr txBox="1"/>
          <p:nvPr/>
        </p:nvSpPr>
        <p:spPr>
          <a:xfrm>
            <a:off x="8005843" y="2610174"/>
            <a:ext cx="1922157" cy="830997"/>
          </a:xfrm>
          <a:prstGeom prst="rect">
            <a:avLst/>
          </a:prstGeom>
          <a:noFill/>
        </p:spPr>
        <p:txBody>
          <a:bodyPr wrap="square" rtlCol="0">
            <a:spAutoFit/>
          </a:bodyPr>
          <a:lstStyle/>
          <a:p>
            <a:r>
              <a:rPr lang="en-US" sz="2400" dirty="0"/>
              <a:t>Handbook page 19 - 21</a:t>
            </a:r>
          </a:p>
        </p:txBody>
      </p:sp>
    </p:spTree>
    <p:extLst>
      <p:ext uri="{BB962C8B-B14F-4D97-AF65-F5344CB8AC3E}">
        <p14:creationId xmlns:p14="http://schemas.microsoft.com/office/powerpoint/2010/main" val="1993207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Flow Chart</a:t>
            </a:r>
          </a:p>
        </p:txBody>
      </p:sp>
      <p:pic>
        <p:nvPicPr>
          <p:cNvPr id="22" name="Content Placeholder 21"/>
          <p:cNvPicPr>
            <a:picLocks noGrp="1" noChangeAspect="1"/>
          </p:cNvPicPr>
          <p:nvPr>
            <p:ph idx="1"/>
          </p:nvPr>
        </p:nvPicPr>
        <p:blipFill>
          <a:blip r:embed="rId2"/>
          <a:stretch>
            <a:fillRect/>
          </a:stretch>
        </p:blipFill>
        <p:spPr>
          <a:xfrm>
            <a:off x="2519680" y="1398588"/>
            <a:ext cx="4795520" cy="5278146"/>
          </a:xfrm>
          <a:prstGeom prst="rect">
            <a:avLst/>
          </a:prstGeom>
        </p:spPr>
      </p:pic>
      <p:graphicFrame>
        <p:nvGraphicFramePr>
          <p:cNvPr id="23" name="Table 22"/>
          <p:cNvGraphicFramePr>
            <a:graphicFrameLocks noGrp="1"/>
          </p:cNvGraphicFramePr>
          <p:nvPr>
            <p:extLst>
              <p:ext uri="{D42A27DB-BD31-4B8C-83A1-F6EECF244321}">
                <p14:modId xmlns:p14="http://schemas.microsoft.com/office/powerpoint/2010/main" val="3873788646"/>
              </p:ext>
            </p:extLst>
          </p:nvPr>
        </p:nvGraphicFramePr>
        <p:xfrm>
          <a:off x="3921756" y="2135518"/>
          <a:ext cx="2479042" cy="3462642"/>
        </p:xfrm>
        <a:graphic>
          <a:graphicData uri="http://schemas.openxmlformats.org/drawingml/2006/table">
            <a:tbl>
              <a:tblPr firstRow="1" firstCol="1" bandRow="1"/>
              <a:tblGrid>
                <a:gridCol w="1239521">
                  <a:extLst>
                    <a:ext uri="{9D8B030D-6E8A-4147-A177-3AD203B41FA5}">
                      <a16:colId xmlns:a16="http://schemas.microsoft.com/office/drawing/2014/main" val="2670072938"/>
                    </a:ext>
                  </a:extLst>
                </a:gridCol>
                <a:gridCol w="1239521">
                  <a:extLst>
                    <a:ext uri="{9D8B030D-6E8A-4147-A177-3AD203B41FA5}">
                      <a16:colId xmlns:a16="http://schemas.microsoft.com/office/drawing/2014/main" val="4286721110"/>
                    </a:ext>
                  </a:extLst>
                </a:gridCol>
              </a:tblGrid>
              <a:tr h="194721">
                <a:tc>
                  <a:txBody>
                    <a:bodyPr/>
                    <a:lstStyle/>
                    <a:p>
                      <a:pPr marL="0" marR="0" algn="ctr">
                        <a:spcBef>
                          <a:spcPts val="0"/>
                        </a:spcBef>
                        <a:spcAft>
                          <a:spcPts val="0"/>
                        </a:spcAft>
                      </a:pPr>
                      <a:r>
                        <a:rPr lang="en-US" sz="500" b="1" dirty="0">
                          <a:effectLst/>
                          <a:latin typeface="Calibri" panose="020F0502020204030204" pitchFamily="34" charset="0"/>
                          <a:ea typeface="Calibri" panose="020F0502020204030204" pitchFamily="34" charset="0"/>
                          <a:cs typeface="Times New Roman" panose="02020603050405020304" pitchFamily="18" charset="0"/>
                        </a:rPr>
                        <a:t>Teacher Managed</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500" b="1" dirty="0">
                          <a:effectLst/>
                          <a:latin typeface="Calibri" panose="020F0502020204030204" pitchFamily="34" charset="0"/>
                          <a:ea typeface="Calibri" panose="020F0502020204030204" pitchFamily="34" charset="0"/>
                          <a:cs typeface="Times New Roman" panose="02020603050405020304" pitchFamily="18" charset="0"/>
                        </a:rPr>
                        <a:t>(Minor Infraction)</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7998" marR="37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500" b="1">
                          <a:effectLst/>
                          <a:latin typeface="Calibri" panose="020F0502020204030204" pitchFamily="34" charset="0"/>
                          <a:ea typeface="Calibri" panose="020F0502020204030204" pitchFamily="34" charset="0"/>
                          <a:cs typeface="Times New Roman" panose="02020603050405020304" pitchFamily="18" charset="0"/>
                        </a:rPr>
                        <a:t>Office Managed</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500" b="1">
                          <a:effectLst/>
                          <a:latin typeface="Calibri" panose="020F0502020204030204" pitchFamily="34" charset="0"/>
                          <a:ea typeface="Calibri" panose="020F0502020204030204" pitchFamily="34" charset="0"/>
                          <a:cs typeface="Times New Roman" panose="02020603050405020304" pitchFamily="18" charset="0"/>
                        </a:rPr>
                        <a:t>(Major Infraction)</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7998" marR="37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521568"/>
                  </a:ext>
                </a:extLst>
              </a:tr>
              <a:tr h="3267921">
                <a:tc>
                  <a:txBody>
                    <a:bodyPr/>
                    <a:lstStyle/>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Excessive talking</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Tardy to class</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Property misuse</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Off-task behavior</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Drinks/food</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Minor inappropriate language/profanity</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Dishonesty</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Minor classroom disruption</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Minor insubordination </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Dress code violation</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PDA</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Minor hallway disruption</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Minor inappropriate peer interactions</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Minor technology offense</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Improper dismissal</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Backpacks</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Other minor infraction</a:t>
                      </a:r>
                      <a:endParaRPr lang="en-US" sz="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998" marR="37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Weapons</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Controlled Substances (Alcohol/Drugs)</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Tobacco, E-cigarettes, Vape Products</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Physical Aggression</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Physical Contact</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Significant Verbal Aggression</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Sexual harassment</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Vandalism/destruction of property</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Theft</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Threats</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Insubordination</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Severe technology offense</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100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Directed/severe profanity</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100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Bullying </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100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Harassment</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100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Cutting class</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100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Fighting </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0"/>
                        </a:spcAft>
                        <a:buFont typeface="Symbol" panose="05050102010706020507" pitchFamily="18" charset="2"/>
                        <a:buChar char=""/>
                      </a:pPr>
                      <a:r>
                        <a:rPr lang="en-US" sz="5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Repeated teacher-managed offenses</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25000"/>
                        </a:lnSpc>
                        <a:spcBef>
                          <a:spcPts val="0"/>
                        </a:spcBef>
                        <a:spcAft>
                          <a:spcPts val="1000"/>
                        </a:spcAft>
                        <a:buFont typeface="Symbol" panose="05050102010706020507" pitchFamily="18" charset="2"/>
                        <a:buChar char=""/>
                      </a:pPr>
                      <a:r>
                        <a:rPr lang="en-US" sz="500" dirty="0">
                          <a:effectLst/>
                          <a:latin typeface="Calibri" panose="020F0502020204030204" pitchFamily="34" charset="0"/>
                          <a:ea typeface="Calibri" panose="020F0502020204030204" pitchFamily="34" charset="0"/>
                          <a:cs typeface="Times New Roman" panose="02020603050405020304" pitchFamily="18" charset="0"/>
                        </a:rPr>
                        <a:t>Other major infraction</a:t>
                      </a:r>
                    </a:p>
                  </a:txBody>
                  <a:tcPr marL="37998" marR="379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238005"/>
                  </a:ext>
                </a:extLst>
              </a:tr>
            </a:tbl>
          </a:graphicData>
        </a:graphic>
      </p:graphicFrame>
      <p:sp>
        <p:nvSpPr>
          <p:cNvPr id="24" name="TextBox 23"/>
          <p:cNvSpPr txBox="1"/>
          <p:nvPr/>
        </p:nvSpPr>
        <p:spPr>
          <a:xfrm>
            <a:off x="7843520" y="2135518"/>
            <a:ext cx="1584960" cy="830997"/>
          </a:xfrm>
          <a:prstGeom prst="rect">
            <a:avLst/>
          </a:prstGeom>
          <a:noFill/>
        </p:spPr>
        <p:txBody>
          <a:bodyPr wrap="square" rtlCol="0">
            <a:spAutoFit/>
          </a:bodyPr>
          <a:lstStyle/>
          <a:p>
            <a:r>
              <a:rPr lang="en-US" sz="2400" dirty="0"/>
              <a:t>Handbook page 22</a:t>
            </a:r>
          </a:p>
        </p:txBody>
      </p:sp>
    </p:spTree>
    <p:extLst>
      <p:ext uri="{BB962C8B-B14F-4D97-AF65-F5344CB8AC3E}">
        <p14:creationId xmlns:p14="http://schemas.microsoft.com/office/powerpoint/2010/main" val="16001824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Minor Infraction Form</a:t>
            </a:r>
          </a:p>
        </p:txBody>
      </p:sp>
      <p:pic>
        <p:nvPicPr>
          <p:cNvPr id="4" name="Content Placeholder 3"/>
          <p:cNvPicPr>
            <a:picLocks noGrp="1" noChangeAspect="1"/>
          </p:cNvPicPr>
          <p:nvPr>
            <p:ph idx="1"/>
          </p:nvPr>
        </p:nvPicPr>
        <p:blipFill>
          <a:blip r:embed="rId2"/>
          <a:stretch>
            <a:fillRect/>
          </a:stretch>
        </p:blipFill>
        <p:spPr>
          <a:xfrm>
            <a:off x="1332074" y="2903542"/>
            <a:ext cx="6858863" cy="3233200"/>
          </a:xfrm>
          <a:prstGeom prst="rect">
            <a:avLst/>
          </a:prstGeom>
        </p:spPr>
      </p:pic>
      <p:sp>
        <p:nvSpPr>
          <p:cNvPr id="5" name="TextBox 4"/>
          <p:cNvSpPr txBox="1"/>
          <p:nvPr/>
        </p:nvSpPr>
        <p:spPr>
          <a:xfrm>
            <a:off x="8369921" y="2903542"/>
            <a:ext cx="1808162" cy="830997"/>
          </a:xfrm>
          <a:prstGeom prst="rect">
            <a:avLst/>
          </a:prstGeom>
          <a:noFill/>
        </p:spPr>
        <p:txBody>
          <a:bodyPr wrap="square" rtlCol="0">
            <a:spAutoFit/>
          </a:bodyPr>
          <a:lstStyle/>
          <a:p>
            <a:pPr algn="ctr"/>
            <a:r>
              <a:rPr lang="en-US" sz="2400" dirty="0"/>
              <a:t>Handbook </a:t>
            </a:r>
          </a:p>
          <a:p>
            <a:pPr algn="ctr"/>
            <a:r>
              <a:rPr lang="en-US" sz="2400" dirty="0"/>
              <a:t>page 23</a:t>
            </a:r>
          </a:p>
        </p:txBody>
      </p:sp>
      <p:sp>
        <p:nvSpPr>
          <p:cNvPr id="7" name="Content Placeholder 2"/>
          <p:cNvSpPr txBox="1">
            <a:spLocks/>
          </p:cNvSpPr>
          <p:nvPr/>
        </p:nvSpPr>
        <p:spPr>
          <a:xfrm>
            <a:off x="465826" y="1286133"/>
            <a:ext cx="9333781" cy="168135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200" dirty="0"/>
              <a:t>Each teacher can find 20 forms in his or her binder.  Feel free to make copies as needed.  </a:t>
            </a:r>
          </a:p>
          <a:p>
            <a:r>
              <a:rPr lang="en-US" sz="2200" dirty="0"/>
              <a:t>The minor infraction form should be sent to the office with any Office Discipline Referral if the referral is for chronic teacher-managed behaviors.</a:t>
            </a:r>
          </a:p>
        </p:txBody>
      </p:sp>
    </p:spTree>
    <p:extLst>
      <p:ext uri="{BB962C8B-B14F-4D97-AF65-F5344CB8AC3E}">
        <p14:creationId xmlns:p14="http://schemas.microsoft.com/office/powerpoint/2010/main" val="2241755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Office Discipline Referral</a:t>
            </a:r>
          </a:p>
        </p:txBody>
      </p:sp>
      <p:pic>
        <p:nvPicPr>
          <p:cNvPr id="4" name="Content Placeholder 3"/>
          <p:cNvPicPr>
            <a:picLocks noGrp="1" noChangeAspect="1"/>
          </p:cNvPicPr>
          <p:nvPr>
            <p:ph idx="1"/>
          </p:nvPr>
        </p:nvPicPr>
        <p:blipFill>
          <a:blip r:embed="rId2"/>
          <a:stretch>
            <a:fillRect/>
          </a:stretch>
        </p:blipFill>
        <p:spPr>
          <a:xfrm>
            <a:off x="3149600" y="1505076"/>
            <a:ext cx="3537003" cy="5027804"/>
          </a:xfrm>
          <a:prstGeom prst="rect">
            <a:avLst/>
          </a:prstGeom>
        </p:spPr>
      </p:pic>
      <p:sp>
        <p:nvSpPr>
          <p:cNvPr id="5" name="TextBox 4"/>
          <p:cNvSpPr txBox="1"/>
          <p:nvPr/>
        </p:nvSpPr>
        <p:spPr>
          <a:xfrm>
            <a:off x="7140402" y="2499360"/>
            <a:ext cx="2133600" cy="830997"/>
          </a:xfrm>
          <a:prstGeom prst="rect">
            <a:avLst/>
          </a:prstGeom>
          <a:noFill/>
        </p:spPr>
        <p:txBody>
          <a:bodyPr wrap="square" rtlCol="0">
            <a:spAutoFit/>
          </a:bodyPr>
          <a:lstStyle/>
          <a:p>
            <a:r>
              <a:rPr lang="en-US" sz="2400" dirty="0"/>
              <a:t>Handbook page 24</a:t>
            </a:r>
          </a:p>
        </p:txBody>
      </p:sp>
    </p:spTree>
    <p:extLst>
      <p:ext uri="{BB962C8B-B14F-4D97-AF65-F5344CB8AC3E}">
        <p14:creationId xmlns:p14="http://schemas.microsoft.com/office/powerpoint/2010/main" val="10780060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Analysis and Adjustment</a:t>
            </a:r>
          </a:p>
        </p:txBody>
      </p:sp>
      <p:sp>
        <p:nvSpPr>
          <p:cNvPr id="3" name="Content Placeholder 2"/>
          <p:cNvSpPr>
            <a:spLocks noGrp="1"/>
          </p:cNvSpPr>
          <p:nvPr>
            <p:ph idx="1"/>
          </p:nvPr>
        </p:nvSpPr>
        <p:spPr>
          <a:xfrm>
            <a:off x="677334" y="1431985"/>
            <a:ext cx="8596668" cy="4609377"/>
          </a:xfrm>
        </p:spPr>
        <p:txBody>
          <a:bodyPr>
            <a:noAutofit/>
          </a:bodyPr>
          <a:lstStyle/>
          <a:p>
            <a:r>
              <a:rPr lang="en-US" sz="2200" dirty="0"/>
              <a:t>Discipline infractions will be analyzed regularly </a:t>
            </a:r>
          </a:p>
          <a:p>
            <a:pPr lvl="1"/>
            <a:r>
              <a:rPr lang="en-US" sz="2200" dirty="0"/>
              <a:t>Collection of specific data on each Office Discipline Referral (ODR)</a:t>
            </a:r>
          </a:p>
          <a:p>
            <a:pPr lvl="1"/>
            <a:r>
              <a:rPr lang="en-US" sz="2200" dirty="0"/>
              <a:t>Monthly data analysis team meetings by Core PRIDE teacher team</a:t>
            </a:r>
          </a:p>
          <a:p>
            <a:r>
              <a:rPr lang="en-US" sz="2200" dirty="0"/>
              <a:t>Program will be adjusted based on data</a:t>
            </a:r>
          </a:p>
          <a:p>
            <a:pPr lvl="1"/>
            <a:r>
              <a:rPr lang="en-US" sz="2200" dirty="0"/>
              <a:t>Focus areas or problem areas may be discovered</a:t>
            </a:r>
          </a:p>
          <a:p>
            <a:pPr lvl="1"/>
            <a:r>
              <a:rPr lang="en-US" sz="2200" dirty="0"/>
              <a:t>Need for increases or decreases in ticket distribution</a:t>
            </a:r>
          </a:p>
          <a:p>
            <a:pPr lvl="1"/>
            <a:r>
              <a:rPr lang="en-US" sz="2200" dirty="0"/>
              <a:t>Changes in acknowledgments or incentives</a:t>
            </a:r>
          </a:p>
          <a:p>
            <a:r>
              <a:rPr lang="en-US" sz="2200" dirty="0"/>
              <a:t>Teacher input will be considered as well!  Please provide your input to any Core team member.</a:t>
            </a:r>
          </a:p>
        </p:txBody>
      </p:sp>
    </p:spTree>
    <p:extLst>
      <p:ext uri="{BB962C8B-B14F-4D97-AF65-F5344CB8AC3E}">
        <p14:creationId xmlns:p14="http://schemas.microsoft.com/office/powerpoint/2010/main" val="4954573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Speech Bubble Activity</a:t>
            </a:r>
          </a:p>
        </p:txBody>
      </p:sp>
      <p:sp>
        <p:nvSpPr>
          <p:cNvPr id="4" name="Rounded Rectangular Callout 3"/>
          <p:cNvSpPr/>
          <p:nvPr/>
        </p:nvSpPr>
        <p:spPr>
          <a:xfrm>
            <a:off x="1849120" y="1930400"/>
            <a:ext cx="6583680" cy="313944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494280" y="2209898"/>
            <a:ext cx="5435600" cy="2616101"/>
          </a:xfrm>
          <a:prstGeom prst="rect">
            <a:avLst/>
          </a:prstGeom>
          <a:noFill/>
        </p:spPr>
        <p:txBody>
          <a:bodyPr wrap="square" rtlCol="0">
            <a:spAutoFit/>
          </a:bodyPr>
          <a:lstStyle/>
          <a:p>
            <a:r>
              <a:rPr lang="en-US" sz="3200" dirty="0">
                <a:solidFill>
                  <a:schemeClr val="bg1"/>
                </a:solidFill>
              </a:rPr>
              <a:t>When we seek to discover the best in others, we somehow bring out the best in ourselves.</a:t>
            </a:r>
          </a:p>
          <a:p>
            <a:endParaRPr lang="en-US" dirty="0"/>
          </a:p>
          <a:p>
            <a:pPr algn="ctr"/>
            <a:r>
              <a:rPr lang="en-US" dirty="0">
                <a:solidFill>
                  <a:schemeClr val="bg1"/>
                </a:solidFill>
              </a:rPr>
              <a:t>William Arthur Ward</a:t>
            </a:r>
          </a:p>
        </p:txBody>
      </p:sp>
    </p:spTree>
    <p:extLst>
      <p:ext uri="{BB962C8B-B14F-4D97-AF65-F5344CB8AC3E}">
        <p14:creationId xmlns:p14="http://schemas.microsoft.com/office/powerpoint/2010/main" val="18200597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Quiz</a:t>
            </a:r>
          </a:p>
        </p:txBody>
      </p:sp>
      <p:sp>
        <p:nvSpPr>
          <p:cNvPr id="3" name="Content Placeholder 2"/>
          <p:cNvSpPr>
            <a:spLocks noGrp="1"/>
          </p:cNvSpPr>
          <p:nvPr>
            <p:ph idx="1"/>
          </p:nvPr>
        </p:nvSpPr>
        <p:spPr>
          <a:xfrm>
            <a:off x="677334" y="1328469"/>
            <a:ext cx="8596668" cy="4712894"/>
          </a:xfrm>
        </p:spPr>
        <p:txBody>
          <a:bodyPr/>
          <a:lstStyle/>
          <a:p>
            <a:r>
              <a:rPr lang="en-US" sz="2400" dirty="0"/>
              <a:t>What do students need to do to receive a P.R.I.D.E. ticket?</a:t>
            </a:r>
          </a:p>
          <a:p>
            <a:r>
              <a:rPr lang="en-US" sz="2400" dirty="0"/>
              <a:t>How many tickets should be distributed weekly?</a:t>
            </a:r>
          </a:p>
          <a:p>
            <a:r>
              <a:rPr lang="en-US" sz="2400" dirty="0"/>
              <a:t>When will the lesson plans be taught?</a:t>
            </a:r>
          </a:p>
          <a:p>
            <a:r>
              <a:rPr lang="en-US" sz="2400" dirty="0"/>
              <a:t>Where can you find the videos for lessons?</a:t>
            </a:r>
          </a:p>
          <a:p>
            <a:r>
              <a:rPr lang="en-US" sz="2400" dirty="0"/>
              <a:t>What should teachers do with the ticket stubs?</a:t>
            </a:r>
          </a:p>
          <a:p>
            <a:r>
              <a:rPr lang="en-US" sz="2400" dirty="0"/>
              <a:t>What does the P stand for in P.R.I.D.E.?</a:t>
            </a:r>
          </a:p>
          <a:p>
            <a:r>
              <a:rPr lang="en-US" sz="2400" dirty="0"/>
              <a:t>How many interventions should a teacher try (at a minimum) before sending a referral to the office for a teacher-managed behavior?</a:t>
            </a:r>
          </a:p>
          <a:p>
            <a:endParaRPr lang="en-US" sz="2400" dirty="0"/>
          </a:p>
          <a:p>
            <a:endParaRPr lang="en-US" dirty="0"/>
          </a:p>
          <a:p>
            <a:endParaRPr lang="en-US" dirty="0"/>
          </a:p>
        </p:txBody>
      </p:sp>
    </p:spTree>
    <p:extLst>
      <p:ext uri="{BB962C8B-B14F-4D97-AF65-F5344CB8AC3E}">
        <p14:creationId xmlns:p14="http://schemas.microsoft.com/office/powerpoint/2010/main" val="3997697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Punishment may work…temporarily…</a:t>
            </a:r>
          </a:p>
        </p:txBody>
      </p:sp>
      <p:sp>
        <p:nvSpPr>
          <p:cNvPr id="3" name="Content Placeholder 2"/>
          <p:cNvSpPr>
            <a:spLocks noGrp="1"/>
          </p:cNvSpPr>
          <p:nvPr>
            <p:ph idx="1"/>
          </p:nvPr>
        </p:nvSpPr>
        <p:spPr>
          <a:xfrm>
            <a:off x="847725" y="1858645"/>
            <a:ext cx="10706100" cy="5161280"/>
          </a:xfrm>
        </p:spPr>
        <p:txBody>
          <a:bodyPr>
            <a:noAutofit/>
          </a:bodyPr>
          <a:lstStyle/>
          <a:p>
            <a:pPr lvl="1"/>
            <a:r>
              <a:rPr lang="en-US" sz="2400" dirty="0"/>
              <a:t>It removes the student from problem situation.</a:t>
            </a:r>
          </a:p>
          <a:p>
            <a:pPr lvl="1"/>
            <a:r>
              <a:rPr lang="en-US" sz="2400" dirty="0"/>
              <a:t>It provides relief to school staff.</a:t>
            </a:r>
          </a:p>
          <a:p>
            <a:pPr lvl="1"/>
            <a:r>
              <a:rPr lang="en-US" sz="2400" dirty="0"/>
              <a:t>It alerts parents to the problem.</a:t>
            </a:r>
          </a:p>
          <a:p>
            <a:pPr marL="0" indent="0" algn="ctr">
              <a:buNone/>
            </a:pPr>
            <a:r>
              <a:rPr lang="en-US" sz="4000" b="1" u="sng" dirty="0"/>
              <a:t>BUT</a:t>
            </a:r>
          </a:p>
          <a:p>
            <a:pPr marL="0" indent="0">
              <a:buNone/>
            </a:pPr>
            <a:r>
              <a:rPr lang="en-US" sz="2400" dirty="0"/>
              <a:t>Office referrals, suspensions and expulsion from school have unintentional side effects:</a:t>
            </a:r>
          </a:p>
          <a:p>
            <a:pPr lvl="1"/>
            <a:r>
              <a:rPr lang="en-US" sz="2400" dirty="0"/>
              <a:t>It may exacerbate academic deterioration.</a:t>
            </a:r>
          </a:p>
          <a:p>
            <a:pPr lvl="1"/>
            <a:r>
              <a:rPr lang="en-US" sz="2400" dirty="0"/>
              <a:t>With no educational alternative, alienation, delinquency, crime, and substance abuse may ensue.</a:t>
            </a:r>
          </a:p>
          <a:p>
            <a:pPr marL="0" indent="0" algn="r">
              <a:buNone/>
            </a:pPr>
            <a:r>
              <a:rPr lang="en-US" dirty="0"/>
              <a:t>		</a:t>
            </a:r>
            <a:r>
              <a:rPr lang="en-US" sz="1200" dirty="0"/>
              <a:t>-Sprague (2014), Rodgers, D. and </a:t>
            </a:r>
            <a:r>
              <a:rPr lang="en-US" sz="1200" dirty="0" err="1"/>
              <a:t>Salamone</a:t>
            </a:r>
            <a:r>
              <a:rPr lang="en-US" sz="1200" dirty="0"/>
              <a:t>, K.</a:t>
            </a:r>
          </a:p>
        </p:txBody>
      </p:sp>
    </p:spTree>
    <p:extLst>
      <p:ext uri="{BB962C8B-B14F-4D97-AF65-F5344CB8AC3E}">
        <p14:creationId xmlns:p14="http://schemas.microsoft.com/office/powerpoint/2010/main" val="277177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the solution to this problem?</a:t>
            </a:r>
          </a:p>
        </p:txBody>
      </p:sp>
      <p:sp>
        <p:nvSpPr>
          <p:cNvPr id="3" name="Content Placeholder 2"/>
          <p:cNvSpPr>
            <a:spLocks noGrp="1"/>
          </p:cNvSpPr>
          <p:nvPr>
            <p:ph idx="1"/>
          </p:nvPr>
        </p:nvSpPr>
        <p:spPr>
          <a:xfrm>
            <a:off x="1097280" y="2493434"/>
            <a:ext cx="10058400" cy="4023360"/>
          </a:xfrm>
        </p:spPr>
        <p:txBody>
          <a:bodyPr/>
          <a:lstStyle/>
          <a:p>
            <a:pPr algn="ctr"/>
            <a:r>
              <a:rPr lang="en-US" sz="2800" b="1" i="1" dirty="0"/>
              <a:t>PBIS is defined as a framework for enhancing the adoption and implementation of a continuum of evidence-based interventions to achieve academically and behaviorally important outcomes for all students.</a:t>
            </a:r>
            <a:r>
              <a:rPr lang="en-US" sz="2800" b="1" dirty="0"/>
              <a:t> </a:t>
            </a:r>
          </a:p>
          <a:p>
            <a:pPr algn="ctr"/>
            <a:endParaRPr lang="en-US" sz="2800" b="1" dirty="0"/>
          </a:p>
          <a:p>
            <a:pPr marL="0" indent="0" algn="r">
              <a:buNone/>
            </a:pPr>
            <a:r>
              <a:rPr lang="en-US" sz="1400" b="1" dirty="0"/>
              <a:t>(</a:t>
            </a:r>
            <a:r>
              <a:rPr lang="en-US" sz="1400" b="1" dirty="0" err="1"/>
              <a:t>Sugai</a:t>
            </a:r>
            <a:r>
              <a:rPr lang="en-US" sz="1400" b="1" dirty="0"/>
              <a:t> et al., 2000)</a:t>
            </a:r>
          </a:p>
          <a:p>
            <a:pPr marL="0" indent="0">
              <a:buNone/>
            </a:pPr>
            <a:endParaRPr lang="en-US" dirty="0"/>
          </a:p>
        </p:txBody>
      </p:sp>
    </p:spTree>
    <p:extLst>
      <p:ext uri="{BB962C8B-B14F-4D97-AF65-F5344CB8AC3E}">
        <p14:creationId xmlns:p14="http://schemas.microsoft.com/office/powerpoint/2010/main" val="100165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385313"/>
            <a:ext cx="8596668" cy="1320800"/>
          </a:xfrm>
        </p:spPr>
        <p:txBody>
          <a:bodyPr>
            <a:normAutofit/>
          </a:bodyPr>
          <a:lstStyle/>
          <a:p>
            <a:pPr algn="ctr"/>
            <a:r>
              <a:rPr lang="en-US" sz="3200" dirty="0"/>
              <a:t>School-Wide Positive </a:t>
            </a:r>
            <a:br>
              <a:rPr lang="en-US" sz="3200" dirty="0"/>
            </a:br>
            <a:r>
              <a:rPr lang="en-US" sz="3200" dirty="0"/>
              <a:t>Behavior Interventions and Support</a:t>
            </a:r>
          </a:p>
        </p:txBody>
      </p:sp>
      <p:sp>
        <p:nvSpPr>
          <p:cNvPr id="3" name="Content Placeholder 2"/>
          <p:cNvSpPr>
            <a:spLocks noGrp="1"/>
          </p:cNvSpPr>
          <p:nvPr>
            <p:ph idx="1"/>
          </p:nvPr>
        </p:nvSpPr>
        <p:spPr>
          <a:xfrm>
            <a:off x="677333" y="1983177"/>
            <a:ext cx="11238442" cy="5037827"/>
          </a:xfrm>
        </p:spPr>
        <p:txBody>
          <a:bodyPr>
            <a:normAutofit/>
          </a:bodyPr>
          <a:lstStyle/>
          <a:p>
            <a:pPr>
              <a:buClr>
                <a:schemeClr val="tx2"/>
              </a:buClr>
              <a:buFont typeface="Wingdings" pitchFamily="80" charset="2"/>
              <a:buChar char="Ø"/>
            </a:pPr>
            <a:r>
              <a:rPr lang="en-US" sz="2000" dirty="0">
                <a:solidFill>
                  <a:schemeClr val="tx2"/>
                </a:solidFill>
              </a:rPr>
              <a:t>Expectations for student behavior are defined by a building-based team with all staff input.</a:t>
            </a:r>
          </a:p>
          <a:p>
            <a:pPr>
              <a:buClr>
                <a:schemeClr val="tx2"/>
              </a:buClr>
              <a:buFont typeface="Wingdings" pitchFamily="80" charset="2"/>
              <a:buChar char="Ø"/>
            </a:pPr>
            <a:r>
              <a:rPr lang="en-US" sz="2000" dirty="0">
                <a:solidFill>
                  <a:schemeClr val="tx2"/>
                </a:solidFill>
              </a:rPr>
              <a:t>Effective behavioral support is implemented consistently by staff and administration.</a:t>
            </a:r>
          </a:p>
          <a:p>
            <a:pPr>
              <a:buClr>
                <a:schemeClr val="tx2"/>
              </a:buClr>
              <a:buFont typeface="Wingdings" pitchFamily="80" charset="2"/>
              <a:buChar char="Ø"/>
            </a:pPr>
            <a:r>
              <a:rPr lang="en-US" sz="2000" dirty="0">
                <a:solidFill>
                  <a:schemeClr val="tx2"/>
                </a:solidFill>
              </a:rPr>
              <a:t>Appropriate student behavior is </a:t>
            </a:r>
            <a:r>
              <a:rPr lang="en-US" sz="2000" b="1" u="sng" dirty="0">
                <a:solidFill>
                  <a:srgbClr val="FF0000"/>
                </a:solidFill>
              </a:rPr>
              <a:t>taught.</a:t>
            </a:r>
          </a:p>
          <a:p>
            <a:pPr>
              <a:buClr>
                <a:schemeClr val="tx2"/>
              </a:buClr>
              <a:buFont typeface="Wingdings" pitchFamily="80" charset="2"/>
              <a:buChar char="Ø"/>
            </a:pPr>
            <a:r>
              <a:rPr lang="en-US" sz="2000" dirty="0">
                <a:solidFill>
                  <a:schemeClr val="tx2"/>
                </a:solidFill>
              </a:rPr>
              <a:t>Positive behaviors are publicly acknowledged.</a:t>
            </a:r>
          </a:p>
          <a:p>
            <a:pPr>
              <a:buClr>
                <a:schemeClr val="tx2"/>
              </a:buClr>
              <a:buFont typeface="Wingdings" pitchFamily="80" charset="2"/>
              <a:buChar char="Ø"/>
            </a:pPr>
            <a:r>
              <a:rPr lang="en-US" sz="2000" dirty="0">
                <a:solidFill>
                  <a:schemeClr val="tx2"/>
                </a:solidFill>
              </a:rPr>
              <a:t>Problem behaviors have clear consequences.</a:t>
            </a:r>
          </a:p>
          <a:p>
            <a:pPr>
              <a:buClr>
                <a:schemeClr val="tx2"/>
              </a:buClr>
              <a:buFont typeface="Wingdings" pitchFamily="80" charset="2"/>
              <a:buChar char="Ø"/>
            </a:pPr>
            <a:r>
              <a:rPr lang="en-US" sz="2000" dirty="0">
                <a:solidFill>
                  <a:schemeClr val="tx2"/>
                </a:solidFill>
              </a:rPr>
              <a:t>Student behavior is monitored and staff receive regular feedback.</a:t>
            </a:r>
          </a:p>
          <a:p>
            <a:pPr>
              <a:buClr>
                <a:schemeClr val="tx2"/>
              </a:buClr>
              <a:buFont typeface="Wingdings" pitchFamily="80" charset="2"/>
              <a:buChar char="Ø"/>
            </a:pPr>
            <a:r>
              <a:rPr lang="en-US" sz="2000" dirty="0">
                <a:solidFill>
                  <a:schemeClr val="tx2"/>
                </a:solidFill>
              </a:rPr>
              <a:t>Effective Behavioral Support strategies are implemented at the </a:t>
            </a:r>
            <a:r>
              <a:rPr lang="en-US" sz="2000" b="1" u="sng" dirty="0">
                <a:solidFill>
                  <a:schemeClr val="tx2"/>
                </a:solidFill>
              </a:rPr>
              <a:t>school-wide, specific setting, classroom, and individual</a:t>
            </a:r>
            <a:r>
              <a:rPr lang="en-US" sz="2000" b="1" dirty="0">
                <a:solidFill>
                  <a:schemeClr val="tx2"/>
                </a:solidFill>
              </a:rPr>
              <a:t> </a:t>
            </a:r>
            <a:r>
              <a:rPr lang="en-US" sz="2000" dirty="0">
                <a:solidFill>
                  <a:schemeClr val="tx2"/>
                </a:solidFill>
              </a:rPr>
              <a:t>student level.</a:t>
            </a:r>
          </a:p>
          <a:p>
            <a:pPr>
              <a:buClr>
                <a:schemeClr val="tx2"/>
              </a:buClr>
              <a:buFont typeface="Wingdings" pitchFamily="80" charset="2"/>
              <a:buChar char="Ø"/>
            </a:pPr>
            <a:r>
              <a:rPr lang="en-US" sz="2000" dirty="0">
                <a:solidFill>
                  <a:schemeClr val="tx2"/>
                </a:solidFill>
              </a:rPr>
              <a:t>Effective behavioral support strategies are designed to meet the needs of </a:t>
            </a:r>
            <a:r>
              <a:rPr lang="en-US" sz="2000" b="1" u="sng" dirty="0">
                <a:solidFill>
                  <a:srgbClr val="FF0000"/>
                </a:solidFill>
              </a:rPr>
              <a:t>all students.</a:t>
            </a:r>
          </a:p>
          <a:p>
            <a:endParaRPr lang="en-US" dirty="0"/>
          </a:p>
        </p:txBody>
      </p:sp>
    </p:spTree>
    <p:extLst>
      <p:ext uri="{BB962C8B-B14F-4D97-AF65-F5344CB8AC3E}">
        <p14:creationId xmlns:p14="http://schemas.microsoft.com/office/powerpoint/2010/main" val="2553125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School-Wide Positive Behavior Interventions and Support</a:t>
            </a:r>
          </a:p>
        </p:txBody>
      </p:sp>
      <p:sp>
        <p:nvSpPr>
          <p:cNvPr id="3" name="Content Placeholder 2"/>
          <p:cNvSpPr>
            <a:spLocks noGrp="1"/>
          </p:cNvSpPr>
          <p:nvPr>
            <p:ph idx="1"/>
          </p:nvPr>
        </p:nvSpPr>
        <p:spPr/>
        <p:txBody>
          <a:bodyPr/>
          <a:lstStyle/>
          <a:p>
            <a:r>
              <a:rPr lang="en-US" sz="2400" dirty="0"/>
              <a:t>Framework to anchor all school improvement initiatives</a:t>
            </a:r>
          </a:p>
          <a:p>
            <a:r>
              <a:rPr lang="en-US" sz="2400" dirty="0"/>
              <a:t>Common language, common logic</a:t>
            </a:r>
          </a:p>
          <a:p>
            <a:endParaRPr lang="en-US" dirty="0"/>
          </a:p>
        </p:txBody>
      </p:sp>
      <p:grpSp>
        <p:nvGrpSpPr>
          <p:cNvPr id="4" name="Group 7"/>
          <p:cNvGrpSpPr>
            <a:grpSpLocks/>
          </p:cNvGrpSpPr>
          <p:nvPr/>
        </p:nvGrpSpPr>
        <p:grpSpPr bwMode="auto">
          <a:xfrm>
            <a:off x="4077419" y="2852468"/>
            <a:ext cx="4648200" cy="3581400"/>
            <a:chOff x="1104" y="955"/>
            <a:chExt cx="3840" cy="2832"/>
          </a:xfrm>
        </p:grpSpPr>
        <p:sp>
          <p:nvSpPr>
            <p:cNvPr id="5" name="AutoShape 5"/>
            <p:cNvSpPr>
              <a:spLocks noChangeArrowheads="1"/>
            </p:cNvSpPr>
            <p:nvPr/>
          </p:nvSpPr>
          <p:spPr bwMode="auto">
            <a:xfrm>
              <a:off x="1104" y="955"/>
              <a:ext cx="3840" cy="2832"/>
            </a:xfrm>
            <a:prstGeom prst="irregularSeal2">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6" name="Text Box 6"/>
            <p:cNvSpPr txBox="1">
              <a:spLocks noChangeArrowheads="1"/>
            </p:cNvSpPr>
            <p:nvPr/>
          </p:nvSpPr>
          <p:spPr bwMode="auto">
            <a:xfrm>
              <a:off x="1824" y="2140"/>
              <a:ext cx="216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4400" dirty="0"/>
                <a:t>SWPBIS</a:t>
              </a:r>
            </a:p>
          </p:txBody>
        </p:sp>
      </p:grpSp>
    </p:spTree>
    <p:extLst>
      <p:ext uri="{BB962C8B-B14F-4D97-AF65-F5344CB8AC3E}">
        <p14:creationId xmlns:p14="http://schemas.microsoft.com/office/powerpoint/2010/main" val="88977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572314"/>
                </a:solidFill>
              </a:rPr>
              <a:t>Purpose of SWPBIS</a:t>
            </a:r>
            <a:endParaRPr lang="en-US" dirty="0"/>
          </a:p>
        </p:txBody>
      </p:sp>
      <p:sp>
        <p:nvSpPr>
          <p:cNvPr id="3" name="Content Placeholder 2"/>
          <p:cNvSpPr>
            <a:spLocks noGrp="1"/>
          </p:cNvSpPr>
          <p:nvPr>
            <p:ph idx="1"/>
          </p:nvPr>
        </p:nvSpPr>
        <p:spPr>
          <a:xfrm>
            <a:off x="533400" y="1690688"/>
            <a:ext cx="10515600" cy="4351338"/>
          </a:xfrm>
        </p:spPr>
        <p:txBody>
          <a:bodyPr/>
          <a:lstStyle/>
          <a:p>
            <a:r>
              <a:rPr lang="en-US" sz="3200" dirty="0"/>
              <a:t>The fundamental purpose of SWPBIS is to make schools more effective learning environments.</a:t>
            </a:r>
          </a:p>
          <a:p>
            <a:endParaRPr lang="en-US" dirty="0"/>
          </a:p>
        </p:txBody>
      </p:sp>
      <p:grpSp>
        <p:nvGrpSpPr>
          <p:cNvPr id="9" name="Group 8"/>
          <p:cNvGrpSpPr/>
          <p:nvPr/>
        </p:nvGrpSpPr>
        <p:grpSpPr>
          <a:xfrm>
            <a:off x="1485900" y="3010694"/>
            <a:ext cx="8676017" cy="3520139"/>
            <a:chOff x="1485900" y="3010694"/>
            <a:chExt cx="8676017" cy="3520139"/>
          </a:xfrm>
        </p:grpSpPr>
        <p:sp>
          <p:nvSpPr>
            <p:cNvPr id="4" name="Oval 3"/>
            <p:cNvSpPr/>
            <p:nvPr/>
          </p:nvSpPr>
          <p:spPr>
            <a:xfrm>
              <a:off x="7494917" y="4549633"/>
              <a:ext cx="2667000" cy="19812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rPr>
                <a:t>Safe</a:t>
              </a:r>
            </a:p>
          </p:txBody>
        </p:sp>
        <p:sp>
          <p:nvSpPr>
            <p:cNvPr id="5" name="Oval 4"/>
            <p:cNvSpPr/>
            <p:nvPr/>
          </p:nvSpPr>
          <p:spPr>
            <a:xfrm>
              <a:off x="5791200" y="3488023"/>
              <a:ext cx="2667000" cy="19812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rPr>
                <a:t>Positive</a:t>
              </a:r>
            </a:p>
          </p:txBody>
        </p:sp>
        <p:sp>
          <p:nvSpPr>
            <p:cNvPr id="7" name="Oval 6"/>
            <p:cNvSpPr/>
            <p:nvPr/>
          </p:nvSpPr>
          <p:spPr>
            <a:xfrm>
              <a:off x="3467100" y="3948023"/>
              <a:ext cx="2667000" cy="19812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tx1"/>
                  </a:solidFill>
                </a:rPr>
                <a:t>Consistent</a:t>
              </a:r>
            </a:p>
          </p:txBody>
        </p:sp>
        <p:sp>
          <p:nvSpPr>
            <p:cNvPr id="8" name="Oval 7"/>
            <p:cNvSpPr/>
            <p:nvPr/>
          </p:nvSpPr>
          <p:spPr>
            <a:xfrm>
              <a:off x="1485900" y="3010694"/>
              <a:ext cx="2667000" cy="19812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tx1"/>
                  </a:solidFill>
                </a:rPr>
                <a:t>Predictable</a:t>
              </a:r>
            </a:p>
          </p:txBody>
        </p:sp>
      </p:grpSp>
    </p:spTree>
    <p:extLst>
      <p:ext uri="{BB962C8B-B14F-4D97-AF65-F5344CB8AC3E}">
        <p14:creationId xmlns:p14="http://schemas.microsoft.com/office/powerpoint/2010/main" val="674486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59125" y="465826"/>
            <a:ext cx="8643667" cy="5814204"/>
            <a:chOff x="1295229" y="1013203"/>
            <a:chExt cx="7613941" cy="5060536"/>
          </a:xfrm>
        </p:grpSpPr>
        <p:sp>
          <p:nvSpPr>
            <p:cNvPr id="3" name="AutoShape 15"/>
            <p:cNvSpPr>
              <a:spLocks noChangeArrowheads="1"/>
            </p:cNvSpPr>
            <p:nvPr/>
          </p:nvSpPr>
          <p:spPr bwMode="auto">
            <a:xfrm>
              <a:off x="1295229" y="1013203"/>
              <a:ext cx="2682411" cy="2142721"/>
            </a:xfrm>
            <a:prstGeom prst="roundRect">
              <a:avLst>
                <a:gd name="adj" fmla="val 16667"/>
              </a:avLst>
            </a:prstGeom>
            <a:solidFill>
              <a:schemeClr val="accent2"/>
            </a:solidFill>
            <a:ln w="9525" algn="ctr">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buClr>
                  <a:schemeClr val="tx1"/>
                </a:buClr>
              </a:pPr>
              <a:r>
                <a:rPr lang="en-US" u="sng" dirty="0"/>
                <a:t>Not</a:t>
              </a:r>
              <a:r>
                <a:rPr lang="en-US" dirty="0">
                  <a:cs typeface="Arial" panose="020B0604020202020204" pitchFamily="34" charset="0"/>
                </a:rPr>
                <a:t> a specific practice or</a:t>
              </a:r>
            </a:p>
            <a:p>
              <a:pPr algn="ctr" eaLnBrk="1" hangingPunct="1">
                <a:lnSpc>
                  <a:spcPct val="90000"/>
                </a:lnSpc>
                <a:buClr>
                  <a:schemeClr val="tx1"/>
                </a:buClr>
              </a:pPr>
              <a:r>
                <a:rPr lang="en-US" dirty="0">
                  <a:cs typeface="Arial" panose="020B0604020202020204" pitchFamily="34" charset="0"/>
                </a:rPr>
                <a:t> curriculum…it’s a</a:t>
              </a:r>
            </a:p>
            <a:p>
              <a:pPr algn="ctr" eaLnBrk="1" hangingPunct="1">
                <a:lnSpc>
                  <a:spcPct val="90000"/>
                </a:lnSpc>
                <a:buClr>
                  <a:schemeClr val="tx1"/>
                </a:buClr>
              </a:pPr>
              <a:r>
                <a:rPr lang="en-US" dirty="0">
                  <a:cs typeface="Arial" panose="020B0604020202020204" pitchFamily="34" charset="0"/>
                </a:rPr>
                <a:t>general approach</a:t>
              </a:r>
            </a:p>
            <a:p>
              <a:pPr algn="ctr" eaLnBrk="1" hangingPunct="1">
                <a:lnSpc>
                  <a:spcPct val="90000"/>
                </a:lnSpc>
                <a:buClr>
                  <a:schemeClr val="tx1"/>
                </a:buClr>
              </a:pPr>
              <a:r>
                <a:rPr lang="en-US" dirty="0">
                  <a:cs typeface="Arial" panose="020B0604020202020204" pitchFamily="34" charset="0"/>
                </a:rPr>
                <a:t>to preventing</a:t>
              </a:r>
            </a:p>
            <a:p>
              <a:pPr algn="ctr" eaLnBrk="1" hangingPunct="1">
                <a:lnSpc>
                  <a:spcPct val="90000"/>
                </a:lnSpc>
                <a:buClr>
                  <a:schemeClr val="tx1"/>
                </a:buClr>
              </a:pPr>
              <a:r>
                <a:rPr lang="en-US" dirty="0">
                  <a:cs typeface="Arial" panose="020B0604020202020204" pitchFamily="34" charset="0"/>
                </a:rPr>
                <a:t> problem behavior </a:t>
              </a:r>
            </a:p>
            <a:p>
              <a:pPr algn="ctr" eaLnBrk="1" hangingPunct="1">
                <a:lnSpc>
                  <a:spcPct val="90000"/>
                </a:lnSpc>
                <a:buClr>
                  <a:schemeClr val="tx1"/>
                </a:buClr>
              </a:pPr>
              <a:r>
                <a:rPr lang="en-US" dirty="0">
                  <a:cs typeface="Arial" panose="020B0604020202020204" pitchFamily="34" charset="0"/>
                </a:rPr>
                <a:t>and encouraging</a:t>
              </a:r>
            </a:p>
            <a:p>
              <a:pPr algn="ctr" eaLnBrk="1" hangingPunct="1">
                <a:lnSpc>
                  <a:spcPct val="90000"/>
                </a:lnSpc>
                <a:buClr>
                  <a:schemeClr val="tx1"/>
                </a:buClr>
              </a:pPr>
              <a:r>
                <a:rPr lang="en-US" dirty="0">
                  <a:cs typeface="Arial" panose="020B0604020202020204" pitchFamily="34" charset="0"/>
                </a:rPr>
                <a:t>pro-social behavior</a:t>
              </a:r>
            </a:p>
          </p:txBody>
        </p:sp>
        <p:sp>
          <p:nvSpPr>
            <p:cNvPr id="4" name="AutoShape 16"/>
            <p:cNvSpPr>
              <a:spLocks noChangeArrowheads="1"/>
            </p:cNvSpPr>
            <p:nvPr/>
          </p:nvSpPr>
          <p:spPr bwMode="auto">
            <a:xfrm>
              <a:off x="3977640" y="2519157"/>
              <a:ext cx="2319326" cy="2197813"/>
            </a:xfrm>
            <a:prstGeom prst="roundRect">
              <a:avLst>
                <a:gd name="adj" fmla="val 16667"/>
              </a:avLst>
            </a:prstGeom>
            <a:solidFill>
              <a:schemeClr val="accent2"/>
            </a:solidFill>
            <a:ln w="9525" algn="ctr">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buClr>
                  <a:schemeClr val="tx1"/>
                </a:buClr>
              </a:pPr>
              <a:r>
                <a:rPr lang="en-US" b="1" u="sng" dirty="0">
                  <a:cs typeface="Arial" panose="020B0604020202020204" pitchFamily="34" charset="0"/>
                </a:rPr>
                <a:t>No</a:t>
              </a:r>
              <a:r>
                <a:rPr lang="en-US" dirty="0">
                  <a:cs typeface="Arial" panose="020B0604020202020204" pitchFamily="34" charset="0"/>
                </a:rPr>
                <a:t>t limited to any</a:t>
              </a:r>
            </a:p>
            <a:p>
              <a:pPr algn="ctr" eaLnBrk="1" hangingPunct="1">
                <a:lnSpc>
                  <a:spcPct val="90000"/>
                </a:lnSpc>
                <a:buClr>
                  <a:schemeClr val="tx1"/>
                </a:buClr>
              </a:pPr>
              <a:r>
                <a:rPr lang="en-US" dirty="0">
                  <a:cs typeface="Arial" panose="020B0604020202020204" pitchFamily="34" charset="0"/>
                </a:rPr>
                <a:t>particular group of</a:t>
              </a:r>
            </a:p>
            <a:p>
              <a:pPr algn="ctr" eaLnBrk="1" hangingPunct="1">
                <a:lnSpc>
                  <a:spcPct val="90000"/>
                </a:lnSpc>
                <a:buClr>
                  <a:schemeClr val="tx1"/>
                </a:buClr>
              </a:pPr>
              <a:r>
                <a:rPr lang="en-US" dirty="0">
                  <a:cs typeface="Arial" panose="020B0604020202020204" pitchFamily="34" charset="0"/>
                </a:rPr>
                <a:t>students…it’s</a:t>
              </a:r>
            </a:p>
            <a:p>
              <a:pPr algn="ctr" eaLnBrk="1" hangingPunct="1">
                <a:lnSpc>
                  <a:spcPct val="90000"/>
                </a:lnSpc>
                <a:buClr>
                  <a:schemeClr val="tx1"/>
                </a:buClr>
              </a:pPr>
              <a:r>
                <a:rPr lang="en-US" dirty="0">
                  <a:cs typeface="Arial" panose="020B0604020202020204" pitchFamily="34" charset="0"/>
                </a:rPr>
                <a:t>for </a:t>
              </a:r>
              <a:r>
                <a:rPr lang="en-US" b="1" u="sng" dirty="0">
                  <a:cs typeface="Arial" panose="020B0604020202020204" pitchFamily="34" charset="0"/>
                </a:rPr>
                <a:t>all</a:t>
              </a:r>
              <a:r>
                <a:rPr lang="en-US" dirty="0">
                  <a:cs typeface="Arial" panose="020B0604020202020204" pitchFamily="34" charset="0"/>
                </a:rPr>
                <a:t> </a:t>
              </a:r>
              <a:r>
                <a:rPr lang="en-US" b="1" dirty="0">
                  <a:cs typeface="Arial" panose="020B0604020202020204" pitchFamily="34" charset="0"/>
                </a:rPr>
                <a:t>students</a:t>
              </a:r>
            </a:p>
          </p:txBody>
        </p:sp>
        <p:sp>
          <p:nvSpPr>
            <p:cNvPr id="5" name="AutoShape 17"/>
            <p:cNvSpPr>
              <a:spLocks noChangeArrowheads="1"/>
            </p:cNvSpPr>
            <p:nvPr/>
          </p:nvSpPr>
          <p:spPr bwMode="auto">
            <a:xfrm>
              <a:off x="6296966" y="4060005"/>
              <a:ext cx="2612204" cy="2013734"/>
            </a:xfrm>
            <a:prstGeom prst="roundRect">
              <a:avLst>
                <a:gd name="adj" fmla="val 16667"/>
              </a:avLst>
            </a:prstGeom>
            <a:solidFill>
              <a:schemeClr val="accent2"/>
            </a:solidFill>
            <a:ln w="9525" algn="ctr">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pPr>
              <a:r>
                <a:rPr lang="en-US" b="1" u="sng" dirty="0">
                  <a:cs typeface="Arial" panose="020B0604020202020204" pitchFamily="34" charset="0"/>
                </a:rPr>
                <a:t>Not</a:t>
              </a:r>
              <a:r>
                <a:rPr lang="en-US" dirty="0">
                  <a:cs typeface="Arial" panose="020B0604020202020204" pitchFamily="34" charset="0"/>
                </a:rPr>
                <a:t> a replacement for </a:t>
              </a:r>
            </a:p>
            <a:p>
              <a:pPr algn="ctr" eaLnBrk="1" hangingPunct="1">
                <a:lnSpc>
                  <a:spcPct val="90000"/>
                </a:lnSpc>
              </a:pPr>
              <a:r>
                <a:rPr lang="en-US" dirty="0">
                  <a:cs typeface="Arial" panose="020B0604020202020204" pitchFamily="34" charset="0"/>
                </a:rPr>
                <a:t>discipline</a:t>
              </a:r>
            </a:p>
          </p:txBody>
        </p:sp>
      </p:grpSp>
      <p:sp>
        <p:nvSpPr>
          <p:cNvPr id="6" name="TextBox 5"/>
          <p:cNvSpPr txBox="1"/>
          <p:nvPr/>
        </p:nvSpPr>
        <p:spPr>
          <a:xfrm>
            <a:off x="4658264" y="776377"/>
            <a:ext cx="5520906" cy="584775"/>
          </a:xfrm>
          <a:prstGeom prst="rect">
            <a:avLst/>
          </a:prstGeom>
          <a:noFill/>
        </p:spPr>
        <p:txBody>
          <a:bodyPr wrap="square" rtlCol="0">
            <a:spAutoFit/>
          </a:bodyPr>
          <a:lstStyle/>
          <a:p>
            <a:r>
              <a:rPr lang="en-US" sz="3200" dirty="0"/>
              <a:t>WHAT SWPBIS IS </a:t>
            </a:r>
            <a:r>
              <a:rPr lang="en-US" sz="3200" b="1" i="1" dirty="0"/>
              <a:t>NOT!</a:t>
            </a:r>
          </a:p>
        </p:txBody>
      </p:sp>
    </p:spTree>
    <p:extLst>
      <p:ext uri="{BB962C8B-B14F-4D97-AF65-F5344CB8AC3E}">
        <p14:creationId xmlns:p14="http://schemas.microsoft.com/office/powerpoint/2010/main" val="123027629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
  <TotalTime>889</TotalTime>
  <Words>3417</Words>
  <Application>Microsoft Office PowerPoint</Application>
  <PresentationFormat>Widescreen</PresentationFormat>
  <Paragraphs>538</Paragraphs>
  <Slides>38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38</vt:i4>
      </vt:variant>
    </vt:vector>
  </HeadingPairs>
  <TitlesOfParts>
    <vt:vector size="49" baseType="lpstr">
      <vt:lpstr>Algerian</vt:lpstr>
      <vt:lpstr>Arial</vt:lpstr>
      <vt:lpstr>Calibri</vt:lpstr>
      <vt:lpstr>Calibri Light</vt:lpstr>
      <vt:lpstr>NewsGoth BT</vt:lpstr>
      <vt:lpstr>Symbol</vt:lpstr>
      <vt:lpstr>Times New Roman</vt:lpstr>
      <vt:lpstr>Webdings</vt:lpstr>
      <vt:lpstr>Wingdings</vt:lpstr>
      <vt:lpstr>Wingdings 3</vt:lpstr>
      <vt:lpstr>Retrospect</vt:lpstr>
      <vt:lpstr>School-Wide Positive Behavior Interventions and Supports</vt:lpstr>
      <vt:lpstr>PowerPoint Presentation</vt:lpstr>
      <vt:lpstr>The Challenge</vt:lpstr>
      <vt:lpstr>Punishment may work…temporarily…</vt:lpstr>
      <vt:lpstr>What is the solution to this problem?</vt:lpstr>
      <vt:lpstr>School-Wide Positive  Behavior Interventions and Support</vt:lpstr>
      <vt:lpstr>School-Wide Positive Behavior Interventions and Support</vt:lpstr>
      <vt:lpstr>Purpose of SWPBIS</vt:lpstr>
      <vt:lpstr>PowerPoint Presentation</vt:lpstr>
      <vt:lpstr>What’s in it for me?</vt:lpstr>
      <vt:lpstr>Pennsylvania Positive Behavior Supports (PAPBS) SWPBIS Outcome Data</vt:lpstr>
      <vt:lpstr>PowerPoint Presentation</vt:lpstr>
      <vt:lpstr>Prevention and Positive School Climate</vt:lpstr>
      <vt:lpstr>EXPECTATIONS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Student Team Advisors—Angelo Codispoti, Jamie Frampton</vt:lpstr>
      <vt:lpstr>Lesson Plans</vt:lpstr>
      <vt:lpstr>Lesson Plan Schedule</vt:lpstr>
      <vt:lpstr>Videos</vt:lpstr>
      <vt:lpstr>Student Acknowledgments</vt:lpstr>
      <vt:lpstr>Student Acknowledgements, cont.</vt:lpstr>
      <vt:lpstr>Effective Praise</vt:lpstr>
      <vt:lpstr>Adult Acknowledgements</vt:lpstr>
      <vt:lpstr>Intervention and Discipline</vt:lpstr>
      <vt:lpstr>Teacher Managed vs. Office Managed Behaviors</vt:lpstr>
      <vt:lpstr>Teacher-Managed and Office-Managed Behavior Definitions</vt:lpstr>
      <vt:lpstr>Flow Chart</vt:lpstr>
      <vt:lpstr>Minor Infraction Form</vt:lpstr>
      <vt:lpstr>Office Discipline Referral</vt:lpstr>
      <vt:lpstr>Analysis and Adjustment</vt:lpstr>
      <vt:lpstr>Speech Bubble Activity</vt:lpstr>
      <vt:lpstr>Quiz</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Discipline</dc:title>
  <dc:creator>Amy Cooper</dc:creator>
  <cp:lastModifiedBy>magiffen</cp:lastModifiedBy>
  <cp:revision>100</cp:revision>
  <dcterms:created xsi:type="dcterms:W3CDTF">2017-07-27T16:43:01Z</dcterms:created>
  <dcterms:modified xsi:type="dcterms:W3CDTF">2019-02-05T17:27:53Z</dcterms:modified>
</cp:coreProperties>
</file>